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20"/>
  </p:notesMasterIdLst>
  <p:sldIdLst>
    <p:sldId id="256" r:id="rId2"/>
    <p:sldId id="258" r:id="rId3"/>
    <p:sldId id="269" r:id="rId4"/>
    <p:sldId id="273" r:id="rId5"/>
    <p:sldId id="274" r:id="rId6"/>
    <p:sldId id="260" r:id="rId7"/>
    <p:sldId id="278" r:id="rId8"/>
    <p:sldId id="261" r:id="rId9"/>
    <p:sldId id="264" r:id="rId10"/>
    <p:sldId id="262" r:id="rId11"/>
    <p:sldId id="277" r:id="rId12"/>
    <p:sldId id="266" r:id="rId13"/>
    <p:sldId id="268" r:id="rId14"/>
    <p:sldId id="265" r:id="rId15"/>
    <p:sldId id="271" r:id="rId16"/>
    <p:sldId id="275" r:id="rId17"/>
    <p:sldId id="270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A565CA-677F-4B4B-B34C-A8A9F0A91886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FC1653-B0A3-4186-8EFD-C90EA0E1B7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8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0C102-E2B7-48E4-8605-9BCC998425B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65332" rIns="78903" bIns="39452" anchor="b"/>
          <a:lstStyle/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fld id="{9215DA5C-CD4F-47BD-B848-E926922CDC54}" type="slidenum">
              <a:rPr lang="ru-RU">
                <a:solidFill>
                  <a:srgbClr val="FFFFFF"/>
                </a:solidFill>
                <a:latin typeface="+mn-lt"/>
                <a:ea typeface="+mn-ea" charset="0"/>
                <a:cs typeface="+mn-ea" charset="0"/>
              </a:rPr>
              <a:pPr fontAlgn="auto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  <a:defRPr/>
              </a:pPr>
              <a:t>6</a:t>
            </a:fld>
            <a:fld id="{CF05543C-DB11-40FD-A000-9E39B37CCCAC}" type="slidenum">
              <a:rPr lang="ru-RU">
                <a:solidFill>
                  <a:srgbClr val="FFFFFF"/>
                </a:solidFill>
                <a:latin typeface="+mn-lt"/>
                <a:ea typeface="+mn-ea" charset="0"/>
                <a:cs typeface="+mn-ea" charset="0"/>
              </a:rPr>
              <a:pPr fontAlgn="auto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  <a:defRPr/>
              </a:pPr>
              <a:t>6</a:t>
            </a:fld>
            <a:endParaRPr lang="ru-RU" dirty="0">
              <a:solidFill>
                <a:srgbClr val="FFFFFF"/>
              </a:solidFill>
              <a:latin typeface="+mn-lt"/>
              <a:ea typeface="+mn-ea" charset="0"/>
              <a:cs typeface="+mn-ea" charset="0"/>
            </a:endParaRPr>
          </a:p>
        </p:txBody>
      </p:sp>
      <p:sp>
        <p:nvSpPr>
          <p:cNvPr id="31748" name="Rectangle 2"/>
          <p:cNvSpPr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41C9B8-A350-43C0-9E8D-E3C99A09ADF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78903" tIns="65332" rIns="78903" bIns="39452" anchor="b"/>
          <a:lstStyle/>
          <a:p>
            <a:pPr fontAlgn="auto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/>
            </a:pPr>
            <a:fld id="{CEED2BB7-7E53-4B26-AD87-93FA5C984D19}" type="slidenum">
              <a:rPr lang="ru-RU">
                <a:solidFill>
                  <a:srgbClr val="FFFFFF"/>
                </a:solidFill>
                <a:latin typeface="+mn-lt"/>
                <a:ea typeface="+mn-ea" charset="0"/>
                <a:cs typeface="+mn-ea" charset="0"/>
              </a:rPr>
              <a:pPr fontAlgn="auto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  <a:defRPr/>
              </a:pPr>
              <a:t>7</a:t>
            </a:fld>
            <a:fld id="{AD4AD709-3FFD-4BEB-BC4B-2494542E6051}" type="slidenum">
              <a:rPr lang="ru-RU">
                <a:solidFill>
                  <a:srgbClr val="FFFFFF"/>
                </a:solidFill>
                <a:latin typeface="+mn-lt"/>
                <a:ea typeface="+mn-ea" charset="0"/>
                <a:cs typeface="+mn-ea" charset="0"/>
              </a:rPr>
              <a:pPr fontAlgn="auto">
                <a:lnSpc>
                  <a:spcPct val="87000"/>
                </a:lnSpc>
                <a:spcBef>
                  <a:spcPts val="0"/>
                </a:spcBef>
                <a:spcAft>
                  <a:spcPts val="0"/>
                </a:spcAft>
                <a:tabLst>
                  <a:tab pos="0" algn="l"/>
                  <a:tab pos="392477" algn="l"/>
                  <a:tab pos="786346" algn="l"/>
                  <a:tab pos="1180214" algn="l"/>
                  <a:tab pos="1574082" algn="l"/>
                  <a:tab pos="1967950" algn="l"/>
                  <a:tab pos="2361819" algn="l"/>
                  <a:tab pos="2755687" algn="l"/>
                  <a:tab pos="3149556" algn="l"/>
                  <a:tab pos="3543424" algn="l"/>
                  <a:tab pos="3937293" algn="l"/>
                  <a:tab pos="4331161" algn="l"/>
                  <a:tab pos="4725030" algn="l"/>
                  <a:tab pos="5118898" algn="l"/>
                  <a:tab pos="5512767" algn="l"/>
                  <a:tab pos="5906635" algn="l"/>
                  <a:tab pos="6300504" algn="l"/>
                  <a:tab pos="6694372" algn="l"/>
                  <a:tab pos="7088240" algn="l"/>
                  <a:tab pos="7482108" algn="l"/>
                  <a:tab pos="7875977" algn="l"/>
                </a:tabLst>
                <a:defRPr/>
              </a:pPr>
              <a:t>7</a:t>
            </a:fld>
            <a:endParaRPr lang="ru-RU" dirty="0">
              <a:solidFill>
                <a:srgbClr val="FFFFFF"/>
              </a:solidFill>
              <a:latin typeface="+mn-lt"/>
              <a:ea typeface="+mn-ea" charset="0"/>
              <a:cs typeface="+mn-ea" charset="0"/>
            </a:endParaRPr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A937E-94CF-4F08-8AAA-E2E9801E68D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latin typeface="Calibri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FCE81C08-EA27-4A48-8558-2768BAD54A27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47FE0A7-A657-4462-843C-3D65E96797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700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77FE-F7D1-47E9-B8D4-3A4B7E5372E0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684EB-ADC1-489A-BA4D-D092FD7DD7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6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CFF0-72FA-4E8F-950D-210C73F917A6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004B8-03E3-4747-BB22-DBFFD754AF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975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A2E5B-45A2-4732-961B-955785E86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995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B80C7-8924-4EA7-BB19-05AF601C06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40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26BB0-1326-4E66-BFC3-75EB6E7B3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35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437E4-7E40-4F2A-90D5-622A1B9C7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814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D3C18-AB39-4D44-8A3A-05EBD3419614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6B26F-85B3-46E0-93BA-D2C561898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56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C4E5D-93F1-4F14-BA23-26F652EAA94B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5C6EE-8EF8-4A53-A409-37983159D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93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20138-51CA-4149-92C5-38D6378F2E60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F3EB5-F813-4952-BF6C-9C8E20B0F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03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68C203-43BD-4F2B-A965-994AD14AB80C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D6C1811-67F2-490D-B6FA-8506789A6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739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B8463-F8CC-415C-ABA1-A258B02D766B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1D6A0-F4CF-494A-BFF0-9D2B62675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71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07590-A2AE-4CF8-BD1A-BADE526A7779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4DC63-F83A-4207-9379-0780728723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0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E8EDEAF-0B7E-4505-9092-C2EC8CA248C3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058ABE3-C1C0-45E3-806D-FA4877DB09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89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2AB512E-FF90-4DB5-8E47-FF9B3FAA239F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5C8A783-C7F3-4177-B0F1-53FB50F60E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64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EEA848-9C33-4FDD-8757-C7C1E9E867CF}" type="datetimeFigureOut">
              <a:rPr lang="ru-RU"/>
              <a:pPr>
                <a:defRPr/>
              </a:pPr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D24AE0-4F86-43F7-B1E7-AFCF82986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1" r:id="rId4"/>
    <p:sldLayoutId id="2147483869" r:id="rId5"/>
    <p:sldLayoutId id="2147483862" r:id="rId6"/>
    <p:sldLayoutId id="2147483863" r:id="rId7"/>
    <p:sldLayoutId id="2147483870" r:id="rId8"/>
    <p:sldLayoutId id="2147483871" r:id="rId9"/>
    <p:sldLayoutId id="2147483864" r:id="rId10"/>
    <p:sldLayoutId id="2147483865" r:id="rId11"/>
    <p:sldLayoutId id="2147483872" r:id="rId12"/>
    <p:sldLayoutId id="2147483873" r:id="rId13"/>
    <p:sldLayoutId id="2147483874" r:id="rId14"/>
    <p:sldLayoutId id="2147483875" r:id="rId15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6DB2C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6DB2C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90B5C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246298" cy="1652580"/>
          </a:xfrm>
        </p:spPr>
        <p:txBody>
          <a:bodyPr rtlCol="0"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Стажёрская площадка</a:t>
            </a:r>
            <a:br>
              <a:rPr lang="ru-RU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lumMod val="50000"/>
                  </a:schemeClr>
                </a:solidFill>
              </a:rPr>
              <a:t>МКОУ «Лицей села Верхний Мамон» Воронежской области</a:t>
            </a:r>
            <a:endParaRPr lang="ru-RU" sz="3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3143248"/>
            <a:ext cx="8062912" cy="1785950"/>
          </a:xfrm>
          <a:ln>
            <a:miter lim="800000"/>
            <a:headEnd/>
            <a:tailEnd/>
          </a:ln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</a:rPr>
              <a:t>ИССЛЕДОВАТЕЛЬСКАЯ ДЕЯТЕЛЬНОСТЬ УЧАЩИХСЯ ВО ВНЕУРОЧНОЕ ВРЕМЯ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учитель химии высшей квалификационной категории Шахова Валентина Васильевна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16632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Всероссийская научно-методическая конференция </a:t>
            </a:r>
          </a:p>
          <a:p>
            <a:pPr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ноября 2013 - 30 января 2014 "Педагогическая технология и мастерство учителя"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886" y="6093296"/>
            <a:ext cx="9000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Электронное периодическое издание НАУКОГРАД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hangingPunct="0"/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Ноябрь 2013 – февраль 2014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9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88" y="2643188"/>
            <a:ext cx="192881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cap="all" dirty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Сам себе контролер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Определение качества шоколада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5500688" y="3357563"/>
            <a:ext cx="36433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>
                <a:latin typeface="Calibri" pitchFamily="34" charset="0"/>
              </a:rPr>
              <a:t>Фальсифицированный </a:t>
            </a:r>
          </a:p>
          <a:p>
            <a:pPr algn="ctr" eaLnBrk="1" hangingPunct="1"/>
            <a:r>
              <a:rPr lang="ru-RU">
                <a:latin typeface="Calibri" pitchFamily="34" charset="0"/>
              </a:rPr>
              <a:t>шоколад</a:t>
            </a: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5715000" y="6072188"/>
            <a:ext cx="342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>
                <a:latin typeface="Calibri" pitchFamily="34" charset="0"/>
              </a:rPr>
              <a:t>Нефальсифицированный</a:t>
            </a:r>
          </a:p>
          <a:p>
            <a:pPr algn="ctr" eaLnBrk="1" hangingPunct="1"/>
            <a:r>
              <a:rPr lang="ru-RU">
                <a:latin typeface="Calibri" pitchFamily="34" charset="0"/>
              </a:rPr>
              <a:t> шоколад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2500313" y="3000375"/>
            <a:ext cx="714375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0" y="2428875"/>
            <a:ext cx="10668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Стрелка вправо 9"/>
          <p:cNvSpPr/>
          <p:nvPr/>
        </p:nvSpPr>
        <p:spPr>
          <a:xfrm rot="1850944">
            <a:off x="5256213" y="3871913"/>
            <a:ext cx="714375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904507">
            <a:off x="5399088" y="2076450"/>
            <a:ext cx="714375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214313" y="3714750"/>
            <a:ext cx="2143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>
                <a:latin typeface="Calibri" pitchFamily="34" charset="0"/>
              </a:rPr>
              <a:t>Плитка шоколада</a:t>
            </a:r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2928938" y="3786188"/>
            <a:ext cx="214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>
                <a:latin typeface="Calibri" pitchFamily="34" charset="0"/>
              </a:rPr>
              <a:t>Расплавить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2714620"/>
            <a:ext cx="1114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>
                  <a:solidFill>
                    <a:srgbClr val="FFC000"/>
                  </a:solidFill>
                </a:ln>
                <a:latin typeface="+mn-lt"/>
              </a:rPr>
              <a:t>+ </a:t>
            </a:r>
            <a:r>
              <a:rPr lang="en-US" sz="4800" dirty="0">
                <a:ln>
                  <a:solidFill>
                    <a:srgbClr val="FFC000"/>
                  </a:solidFill>
                </a:ln>
                <a:latin typeface="+mn-lt"/>
              </a:rPr>
              <a:t>I</a:t>
            </a:r>
            <a:r>
              <a:rPr lang="en-US" sz="4800" baseline="-25000" dirty="0">
                <a:ln>
                  <a:solidFill>
                    <a:srgbClr val="FFC000"/>
                  </a:solidFill>
                </a:ln>
                <a:latin typeface="+mn-lt"/>
              </a:rPr>
              <a:t>2</a:t>
            </a:r>
            <a:endParaRPr lang="ru-RU" sz="4800" dirty="0">
              <a:latin typeface="+mn-lt"/>
            </a:endParaRPr>
          </a:p>
        </p:txBody>
      </p:sp>
      <p:pic>
        <p:nvPicPr>
          <p:cNvPr id="21517" name="Picture 2" descr="C:\Documents and Settings\buk\Рабочий стол\100_245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63" y="1214438"/>
            <a:ext cx="2571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" descr="C:\Documents and Settings\buk\Рабочий стол\100_245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2188" y="4000500"/>
            <a:ext cx="26193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8774" name="Group 54"/>
          <p:cNvGraphicFramePr>
            <a:graphicFrameLocks noGrp="1"/>
          </p:cNvGraphicFramePr>
          <p:nvPr/>
        </p:nvGraphicFramePr>
        <p:xfrm>
          <a:off x="785813" y="1714500"/>
          <a:ext cx="7632700" cy="1738313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3814762"/>
                <a:gridCol w="3817938"/>
              </a:tblGrid>
              <a:tr h="823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Пробы шоколада</a:t>
                      </a:r>
                      <a:endParaRPr kumimoji="0" lang="ru-RU" sz="10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(предприятие изготовитель, марка шоколада)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Результаты практической работы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(присутствие посторонней примеси в шоколаде: есть, нет)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1936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«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Nestle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2. «Алёнка»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нет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  <a:tr h="2063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3. «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Alpen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Gold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»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18440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есть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428604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Результат  исследования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4286256"/>
            <a:ext cx="621510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2184400" algn="l"/>
              </a:tabLst>
              <a:defRPr/>
            </a:pPr>
            <a:r>
              <a:rPr lang="ru-RU" sz="2400" b="1" dirty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 шоколад марки «Алёнка» не содержит посторонней примеси, а  шоколад марки «</a:t>
            </a:r>
            <a:r>
              <a:rPr lang="en-US" sz="2400" b="1" dirty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Nestle</a:t>
            </a:r>
            <a:r>
              <a:rPr lang="ru-RU" sz="2400" b="1" dirty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и «</a:t>
            </a:r>
            <a:r>
              <a:rPr lang="en-US" sz="2400" b="1" dirty="0" err="1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Alpen</a:t>
            </a:r>
            <a:r>
              <a:rPr lang="en-US" sz="2400" b="1" dirty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Gold</a:t>
            </a:r>
            <a:r>
              <a:rPr lang="ru-RU" sz="2400" b="1" dirty="0">
                <a:ln w="11430"/>
                <a:solidFill>
                  <a:srgbClr val="D6009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 содержит в себе крахмалистые вещества.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100_049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28813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-4572000" y="2420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900" y="-171450"/>
            <a:ext cx="93218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100_058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557338"/>
            <a:ext cx="2989262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100_058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4365625"/>
            <a:ext cx="302418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1979613" y="3933825"/>
            <a:ext cx="7164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Определение ионов золота в «золотой воде»</a:t>
            </a:r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0" y="1557338"/>
            <a:ext cx="3851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600">
                <a:latin typeface="Calibri" pitchFamily="34" charset="0"/>
              </a:rPr>
              <a:t>Приготовление воды с ионами золота</a:t>
            </a:r>
          </a:p>
        </p:txBody>
      </p:sp>
      <p:pic>
        <p:nvPicPr>
          <p:cNvPr id="23561" name="Picture 10" descr="100_0636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365625"/>
            <a:ext cx="2447925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0" y="2636838"/>
            <a:ext cx="52197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Calibri" pitchFamily="34" charset="0"/>
              </a:rPr>
              <a:t>Клинок мамонский – восхищенье глаз:</a:t>
            </a:r>
          </a:p>
          <a:p>
            <a:r>
              <a:rPr lang="ru-RU">
                <a:latin typeface="Calibri" pitchFamily="34" charset="0"/>
              </a:rPr>
              <a:t>В лазурном поле мчится конь крылатый,</a:t>
            </a:r>
          </a:p>
          <a:p>
            <a:r>
              <a:rPr lang="ru-RU">
                <a:latin typeface="Calibri" pitchFamily="34" charset="0"/>
              </a:rPr>
              <a:t>Почтен неоценимою оплатой</a:t>
            </a:r>
          </a:p>
          <a:p>
            <a:r>
              <a:rPr lang="ru-RU">
                <a:latin typeface="Calibri" pitchFamily="34" charset="0"/>
              </a:rPr>
              <a:t>Строй красоты, не знающий прикрас.</a:t>
            </a:r>
          </a:p>
          <a:p>
            <a:r>
              <a:rPr lang="ru-RU">
                <a:latin typeface="Calibri" pitchFamily="34" charset="0"/>
              </a:rPr>
              <a:t>Таков же, мастер, твой волшебный сказ – </a:t>
            </a:r>
          </a:p>
          <a:p>
            <a:r>
              <a:rPr lang="ru-RU">
                <a:latin typeface="Calibri" pitchFamily="34" charset="0"/>
              </a:rPr>
              <a:t>Связую вязью, тонкой и богатой,</a:t>
            </a:r>
          </a:p>
          <a:p>
            <a:r>
              <a:rPr lang="ru-RU">
                <a:latin typeface="Calibri" pitchFamily="34" charset="0"/>
              </a:rPr>
              <a:t>Торжественно тревожный век двадцатый</a:t>
            </a:r>
          </a:p>
          <a:p>
            <a:r>
              <a:rPr lang="ru-RU">
                <a:latin typeface="Calibri" pitchFamily="34" charset="0"/>
              </a:rPr>
              <a:t>И быль веков, – обворожая нас.</a:t>
            </a:r>
          </a:p>
          <a:p>
            <a:r>
              <a:rPr lang="ru-RU">
                <a:latin typeface="Calibri" pitchFamily="34" charset="0"/>
              </a:rPr>
              <a:t>Да будет это творческое слово,</a:t>
            </a:r>
          </a:p>
          <a:p>
            <a:r>
              <a:rPr lang="ru-RU">
                <a:latin typeface="Calibri" pitchFamily="34" charset="0"/>
              </a:rPr>
              <a:t>Грядущему являя мир былого,</a:t>
            </a:r>
          </a:p>
          <a:p>
            <a:r>
              <a:rPr lang="ru-RU">
                <a:latin typeface="Calibri" pitchFamily="34" charset="0"/>
              </a:rPr>
              <a:t>Оружьем столь же мощным на века,</a:t>
            </a:r>
          </a:p>
          <a:p>
            <a:r>
              <a:rPr lang="ru-RU">
                <a:latin typeface="Calibri" pitchFamily="34" charset="0"/>
              </a:rPr>
              <a:t>Как эта сталь и душа народа,</a:t>
            </a:r>
          </a:p>
          <a:p>
            <a:r>
              <a:rPr lang="ru-RU">
                <a:latin typeface="Calibri" pitchFamily="34" charset="0"/>
              </a:rPr>
              <a:t>Как с ней одноименная свобода – </a:t>
            </a:r>
          </a:p>
          <a:p>
            <a:r>
              <a:rPr lang="ru-RU">
                <a:latin typeface="Calibri" pitchFamily="34" charset="0"/>
              </a:rPr>
              <a:t>Крылатый конь мамонского клинка.</a:t>
            </a:r>
          </a:p>
        </p:txBody>
      </p:sp>
      <p:pic>
        <p:nvPicPr>
          <p:cNvPr id="24579" name="Picture 6" descr="клинок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1588" y="0"/>
            <a:ext cx="4062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7" descr="Золот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18129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Самородное золото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0"/>
            <a:ext cx="2663825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9"/>
          <p:cNvSpPr txBox="1">
            <a:spLocks noChangeArrowheads="1"/>
          </p:cNvSpPr>
          <p:nvPr/>
        </p:nvSpPr>
        <p:spPr bwMode="auto">
          <a:xfrm>
            <a:off x="5076825" y="6165850"/>
            <a:ext cx="40671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Экспонат музея МОУ лицей с. Верхний Мамон</a:t>
            </a:r>
          </a:p>
        </p:txBody>
      </p:sp>
      <p:sp>
        <p:nvSpPr>
          <p:cNvPr id="24583" name="Text Box 10"/>
          <p:cNvSpPr txBox="1">
            <a:spLocks noChangeArrowheads="1"/>
          </p:cNvSpPr>
          <p:nvPr/>
        </p:nvSpPr>
        <p:spPr bwMode="auto">
          <a:xfrm>
            <a:off x="2124075" y="0"/>
            <a:ext cx="26638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Самородок золота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0" descr="100_0638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675" y="2636838"/>
            <a:ext cx="32400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7150" y="-315913"/>
            <a:ext cx="9259888" cy="115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13"/>
          <p:cNvSpPr txBox="1">
            <a:spLocks noChangeArrowheads="1"/>
          </p:cNvSpPr>
          <p:nvPr/>
        </p:nvSpPr>
        <p:spPr bwMode="auto">
          <a:xfrm>
            <a:off x="142875" y="3214688"/>
            <a:ext cx="3600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Изделие из чистого               золота</a:t>
            </a:r>
          </a:p>
        </p:txBody>
      </p:sp>
      <p:pic>
        <p:nvPicPr>
          <p:cNvPr id="25605" name="Picture 5" descr="100_062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3225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 descr="100_06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9625" y="765175"/>
            <a:ext cx="3254375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100_063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8200" y="4438650"/>
            <a:ext cx="3225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 descr="Копия 100_063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438650"/>
            <a:ext cx="3225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-541338" y="4005263"/>
            <a:ext cx="4067176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Раствор хлорного золота</a:t>
            </a:r>
          </a:p>
        </p:txBody>
      </p:sp>
      <p:sp>
        <p:nvSpPr>
          <p:cNvPr id="25610" name="Text Box 15"/>
          <p:cNvSpPr txBox="1">
            <a:spLocks noChangeArrowheads="1"/>
          </p:cNvSpPr>
          <p:nvPr/>
        </p:nvSpPr>
        <p:spPr bwMode="auto">
          <a:xfrm>
            <a:off x="5940425" y="3141663"/>
            <a:ext cx="320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latin typeface="Calibri" pitchFamily="34" charset="0"/>
              </a:rPr>
              <a:t>Растворение золота в царской водке</a:t>
            </a:r>
          </a:p>
        </p:txBody>
      </p:sp>
      <p:sp>
        <p:nvSpPr>
          <p:cNvPr id="25611" name="Text Box 16"/>
          <p:cNvSpPr txBox="1">
            <a:spLocks noChangeArrowheads="1"/>
          </p:cNvSpPr>
          <p:nvPr/>
        </p:nvSpPr>
        <p:spPr bwMode="auto">
          <a:xfrm>
            <a:off x="6300788" y="4005263"/>
            <a:ext cx="2843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Польское золото</a:t>
            </a:r>
          </a:p>
        </p:txBody>
      </p:sp>
      <p:sp>
        <p:nvSpPr>
          <p:cNvPr id="25612" name="Text Box 17"/>
          <p:cNvSpPr txBox="1">
            <a:spLocks noChangeArrowheads="1"/>
          </p:cNvSpPr>
          <p:nvPr/>
        </p:nvSpPr>
        <p:spPr bwMode="auto">
          <a:xfrm>
            <a:off x="3348038" y="5084763"/>
            <a:ext cx="25193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000">
                <a:latin typeface="Calibri" pitchFamily="34" charset="0"/>
              </a:rPr>
              <a:t>Яичко непростое, яичко золотое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290" y="285727"/>
            <a:ext cx="7143800" cy="85725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rgbClr val="00B0F0"/>
                </a:solidFill>
              </a:rPr>
              <a:t>Обнаружение общего железа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26627" name="Picture 4" descr="IMG_000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3671887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9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6629" name="Picture 10" descr="IMG_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1989138"/>
            <a:ext cx="4248150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11" descr="IMG_000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3616325"/>
            <a:ext cx="3963988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4356100" y="1268413"/>
            <a:ext cx="40322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Calibri" pitchFamily="34" charset="0"/>
              </a:rPr>
              <a:t>HNO</a:t>
            </a:r>
            <a:r>
              <a:rPr lang="en-US" sz="1400">
                <a:latin typeface="Calibri" pitchFamily="34" charset="0"/>
              </a:rPr>
              <a:t>3(</a:t>
            </a:r>
            <a:r>
              <a:rPr lang="ru-RU" sz="1400">
                <a:latin typeface="Calibri" pitchFamily="34" charset="0"/>
              </a:rPr>
              <a:t>конц.</a:t>
            </a:r>
            <a:r>
              <a:rPr lang="en-US" sz="1400">
                <a:latin typeface="Calibri" pitchFamily="34" charset="0"/>
              </a:rPr>
              <a:t>),</a:t>
            </a:r>
            <a:r>
              <a:rPr lang="en-US" sz="1200">
                <a:latin typeface="Calibri" pitchFamily="34" charset="0"/>
              </a:rPr>
              <a:t> </a:t>
            </a:r>
            <a:r>
              <a:rPr lang="en-US" sz="2800">
                <a:latin typeface="Calibri" pitchFamily="34" charset="0"/>
              </a:rPr>
              <a:t>H</a:t>
            </a:r>
            <a:r>
              <a:rPr lang="en-US" sz="1400">
                <a:latin typeface="Calibri" pitchFamily="34" charset="0"/>
              </a:rPr>
              <a:t>2</a:t>
            </a:r>
            <a:r>
              <a:rPr lang="en-US" sz="2800">
                <a:latin typeface="Calibri" pitchFamily="34" charset="0"/>
              </a:rPr>
              <a:t>O</a:t>
            </a:r>
            <a:r>
              <a:rPr lang="en-US" sz="1400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, </a:t>
            </a:r>
            <a:r>
              <a:rPr lang="en-US" sz="2800">
                <a:latin typeface="Calibri" pitchFamily="34" charset="0"/>
              </a:rPr>
              <a:t>KCNS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14291"/>
            <a:ext cx="7543800" cy="1143008"/>
          </a:xfrm>
        </p:spPr>
        <p:txBody>
          <a:bodyPr rtlCol="0"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Качественное определение сульфатов </a:t>
            </a:r>
          </a:p>
        </p:txBody>
      </p:sp>
      <p:pic>
        <p:nvPicPr>
          <p:cNvPr id="27651" name="Picture 4" descr="Копия IMG_00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4103688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7"/>
          <p:cNvSpPr>
            <a:spLocks noChangeArrowheads="1"/>
          </p:cNvSpPr>
          <p:nvPr/>
        </p:nvSpPr>
        <p:spPr bwMode="auto">
          <a:xfrm>
            <a:off x="5940425" y="1484313"/>
            <a:ext cx="14398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3200" b="1">
                <a:latin typeface="Calibri" pitchFamily="34" charset="0"/>
              </a:rPr>
              <a:t>BaCl2</a:t>
            </a:r>
          </a:p>
        </p:txBody>
      </p:sp>
      <p:pic>
        <p:nvPicPr>
          <p:cNvPr id="27653" name="Picture 10" descr="Копия Копия IMG_00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288" y="1916113"/>
            <a:ext cx="1239837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11" descr="Копия IMG_002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1989138"/>
            <a:ext cx="1350963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Rectangle 12"/>
          <p:cNvSpPr>
            <a:spLocks noChangeArrowheads="1"/>
          </p:cNvSpPr>
          <p:nvPr/>
        </p:nvSpPr>
        <p:spPr bwMode="auto">
          <a:xfrm>
            <a:off x="1979613" y="5805488"/>
            <a:ext cx="14398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3200" b="1">
                <a:latin typeface="Calibri" pitchFamily="34" charset="0"/>
              </a:rPr>
              <a:t>Н</a:t>
            </a:r>
            <a:r>
              <a:rPr lang="en-US" sz="3200" b="1">
                <a:latin typeface="Calibri" pitchFamily="34" charset="0"/>
              </a:rPr>
              <a:t>Cl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88913"/>
            <a:ext cx="40322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7" descr="IMG_0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4268788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211888" cy="1000108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Вид устройства</a:t>
            </a: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860800"/>
            <a:ext cx="237648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000" smtClean="0"/>
          </a:p>
          <a:p>
            <a:pPr eaLnBrk="1" hangingPunct="1"/>
            <a:endParaRPr lang="ru-RU" sz="2000" smtClean="0"/>
          </a:p>
        </p:txBody>
      </p:sp>
      <p:pic>
        <p:nvPicPr>
          <p:cNvPr id="29699" name="Picture 8" descr="ЗЕМЛ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2565400"/>
            <a:ext cx="3030537" cy="2185988"/>
          </a:xfrm>
        </p:spPr>
      </p:pic>
      <p:sp>
        <p:nvSpPr>
          <p:cNvPr id="40973" name="AutoShape 13"/>
          <p:cNvSpPr>
            <a:spLocks noChangeArrowheads="1"/>
          </p:cNvSpPr>
          <p:nvPr/>
        </p:nvSpPr>
        <p:spPr bwMode="auto">
          <a:xfrm>
            <a:off x="357188" y="1357313"/>
            <a:ext cx="2592387" cy="17272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Разум</a:t>
            </a:r>
          </a:p>
        </p:txBody>
      </p:sp>
      <p:sp>
        <p:nvSpPr>
          <p:cNvPr id="40975" name="AutoShape 15"/>
          <p:cNvSpPr>
            <a:spLocks noChangeArrowheads="1"/>
          </p:cNvSpPr>
          <p:nvPr/>
        </p:nvSpPr>
        <p:spPr bwMode="auto">
          <a:xfrm>
            <a:off x="250825" y="4652963"/>
            <a:ext cx="3025775" cy="1922462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Ответственность</a:t>
            </a:r>
          </a:p>
        </p:txBody>
      </p:sp>
      <p:sp>
        <p:nvSpPr>
          <p:cNvPr id="40976" name="AutoShape 16"/>
          <p:cNvSpPr>
            <a:spLocks noChangeArrowheads="1"/>
          </p:cNvSpPr>
          <p:nvPr/>
        </p:nvSpPr>
        <p:spPr bwMode="auto">
          <a:xfrm>
            <a:off x="6227763" y="1268413"/>
            <a:ext cx="2592387" cy="187325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Грамотность</a:t>
            </a:r>
          </a:p>
        </p:txBody>
      </p:sp>
      <p:sp>
        <p:nvSpPr>
          <p:cNvPr id="40977" name="AutoShape 17"/>
          <p:cNvSpPr>
            <a:spLocks noChangeArrowheads="1"/>
          </p:cNvSpPr>
          <p:nvPr/>
        </p:nvSpPr>
        <p:spPr bwMode="auto">
          <a:xfrm>
            <a:off x="5940425" y="4581525"/>
            <a:ext cx="2952750" cy="2016125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>
                  <a:alpha val="24001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>
                <a:latin typeface="+mn-lt"/>
              </a:rPr>
              <a:t>Знание</a:t>
            </a:r>
          </a:p>
        </p:txBody>
      </p:sp>
      <p:sp>
        <p:nvSpPr>
          <p:cNvPr id="29704" name="WordArt 21"/>
          <p:cNvSpPr>
            <a:spLocks noChangeArrowheads="1" noChangeShapeType="1" noTextEdit="1"/>
          </p:cNvSpPr>
          <p:nvPr/>
        </p:nvSpPr>
        <p:spPr bwMode="auto">
          <a:xfrm>
            <a:off x="1187450" y="333375"/>
            <a:ext cx="6767513" cy="931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Эврика!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5" grpId="0" animBg="1"/>
      <p:bldP spid="40976" grpId="0" animBg="1"/>
      <p:bldP spid="409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67494"/>
            <a:ext cx="8229600" cy="875490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Химический анализ молока</a:t>
            </a:r>
          </a:p>
        </p:txBody>
      </p:sp>
      <p:sp>
        <p:nvSpPr>
          <p:cNvPr id="52233" name="Rectangle 9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13325"/>
            <a:ext cx="8215313" cy="7191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1800" b="1" i="1" smtClean="0"/>
              <a:t>                                                              Определение содержания белка        </a:t>
            </a:r>
          </a:p>
          <a:p>
            <a:pPr eaLnBrk="1" hangingPunct="1">
              <a:buFontTx/>
              <a:buNone/>
            </a:pPr>
            <a:r>
              <a:rPr lang="ru-RU" sz="1800" b="1" i="1" smtClean="0"/>
              <a:t>Определение содержания жира</a:t>
            </a:r>
          </a:p>
          <a:p>
            <a:pPr eaLnBrk="1" hangingPunct="1">
              <a:buFontTx/>
              <a:buNone/>
            </a:pPr>
            <a:endParaRPr lang="ru-RU" sz="2000" smtClean="0"/>
          </a:p>
        </p:txBody>
      </p:sp>
      <p:pic>
        <p:nvPicPr>
          <p:cNvPr id="14340" name="Picture 7" descr="P319137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18" r="23354"/>
          <a:stretch>
            <a:fillRect/>
          </a:stretch>
        </p:blipFill>
        <p:spPr>
          <a:xfrm>
            <a:off x="571500" y="2357438"/>
            <a:ext cx="3144838" cy="2214562"/>
          </a:xfrm>
        </p:spPr>
      </p:pic>
      <p:sp>
        <p:nvSpPr>
          <p:cNvPr id="14341" name="Text Box 16"/>
          <p:cNvSpPr txBox="1">
            <a:spLocks noChangeArrowheads="1"/>
          </p:cNvSpPr>
          <p:nvPr/>
        </p:nvSpPr>
        <p:spPr bwMode="auto">
          <a:xfrm>
            <a:off x="684213" y="1196975"/>
            <a:ext cx="8459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latin typeface="Calibri" pitchFamily="34" charset="0"/>
              </a:rPr>
              <a:t>Центрифугирование</a:t>
            </a:r>
            <a:r>
              <a:rPr lang="ru-RU">
                <a:latin typeface="Calibri" pitchFamily="34" charset="0"/>
              </a:rPr>
              <a:t>                                                      </a:t>
            </a:r>
            <a:r>
              <a:rPr lang="ru-RU" b="1">
                <a:latin typeface="Calibri" pitchFamily="34" charset="0"/>
              </a:rPr>
              <a:t>Метод формольного   титрования</a:t>
            </a:r>
          </a:p>
        </p:txBody>
      </p:sp>
      <p:sp>
        <p:nvSpPr>
          <p:cNvPr id="14342" name="Text Box 17"/>
          <p:cNvSpPr txBox="1">
            <a:spLocks noChangeArrowheads="1"/>
          </p:cNvSpPr>
          <p:nvPr/>
        </p:nvSpPr>
        <p:spPr bwMode="auto">
          <a:xfrm>
            <a:off x="357188" y="5715000"/>
            <a:ext cx="40290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400" b="1">
                <a:latin typeface="Calibri" pitchFamily="34" charset="0"/>
              </a:rPr>
              <a:t>Концентрированная</a:t>
            </a:r>
            <a:r>
              <a:rPr lang="en-US" sz="1400" b="1">
                <a:latin typeface="Calibri" pitchFamily="34" charset="0"/>
              </a:rPr>
              <a:t> H</a:t>
            </a:r>
            <a:r>
              <a:rPr lang="en-US" sz="1400" b="1" baseline="-25000">
                <a:latin typeface="Calibri" pitchFamily="34" charset="0"/>
              </a:rPr>
              <a:t>2</a:t>
            </a:r>
            <a:r>
              <a:rPr lang="en-US" sz="1400" b="1">
                <a:latin typeface="Calibri" pitchFamily="34" charset="0"/>
              </a:rPr>
              <a:t>SO</a:t>
            </a:r>
            <a:r>
              <a:rPr lang="en-US" sz="1400" b="1" baseline="-25000">
                <a:latin typeface="Calibri" pitchFamily="34" charset="0"/>
              </a:rPr>
              <a:t>4</a:t>
            </a:r>
            <a:r>
              <a:rPr lang="ru-RU" sz="1400" b="1" baseline="-25000">
                <a:latin typeface="Calibri" pitchFamily="34" charset="0"/>
              </a:rPr>
              <a:t>,</a:t>
            </a:r>
            <a:r>
              <a:rPr lang="ru-RU" sz="1400" b="1">
                <a:latin typeface="Calibri" pitchFamily="34" charset="0"/>
              </a:rPr>
              <a:t>изоамиловый спирт</a:t>
            </a:r>
            <a:endParaRPr lang="ru-RU" sz="1400" b="1" baseline="-25000">
              <a:latin typeface="Calibri" pitchFamily="34" charset="0"/>
            </a:endParaRPr>
          </a:p>
        </p:txBody>
      </p:sp>
      <p:sp>
        <p:nvSpPr>
          <p:cNvPr id="14343" name="Text Box 18"/>
          <p:cNvSpPr txBox="1">
            <a:spLocks noChangeArrowheads="1"/>
          </p:cNvSpPr>
          <p:nvPr/>
        </p:nvSpPr>
        <p:spPr bwMode="auto">
          <a:xfrm>
            <a:off x="5429250" y="5572125"/>
            <a:ext cx="2959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400">
                <a:latin typeface="Calibri" pitchFamily="34" charset="0"/>
              </a:rPr>
              <a:t>Щелочь </a:t>
            </a:r>
            <a:r>
              <a:rPr lang="en-US" sz="1400">
                <a:latin typeface="Calibri" pitchFamily="34" charset="0"/>
              </a:rPr>
              <a:t>NaOH,</a:t>
            </a:r>
            <a:r>
              <a:rPr lang="ru-RU" sz="1400">
                <a:latin typeface="Calibri" pitchFamily="34" charset="0"/>
              </a:rPr>
              <a:t> формальдегид</a:t>
            </a:r>
          </a:p>
        </p:txBody>
      </p:sp>
      <p:pic>
        <p:nvPicPr>
          <p:cNvPr id="14344" name="Содержимое 8" descr="http://im2-tub-ru.yandex.net/i?id=60367795-19-72&amp;n=21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88" y="2357438"/>
            <a:ext cx="2928937" cy="2357437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P406143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28775"/>
            <a:ext cx="2921000" cy="2185988"/>
          </a:xfrm>
        </p:spPr>
      </p:pic>
      <p:pic>
        <p:nvPicPr>
          <p:cNvPr id="83975" name="Picture 7" descr="P406143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07000" y="1600200"/>
            <a:ext cx="2921000" cy="2185988"/>
          </a:xfrm>
        </p:spPr>
      </p:pic>
      <p:sp>
        <p:nvSpPr>
          <p:cNvPr id="15364" name="WordArt 17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496300" cy="10080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Обнаружение бензоата натрия- Е211</a:t>
            </a:r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250825" y="4005263"/>
            <a:ext cx="3168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Раствор нитробензола</a:t>
            </a:r>
          </a:p>
        </p:txBody>
      </p:sp>
      <p:sp>
        <p:nvSpPr>
          <p:cNvPr id="15366" name="Text Box 19"/>
          <p:cNvSpPr txBox="1">
            <a:spLocks noChangeArrowheads="1"/>
          </p:cNvSpPr>
          <p:nvPr/>
        </p:nvSpPr>
        <p:spPr bwMode="auto">
          <a:xfrm>
            <a:off x="5357813" y="4005263"/>
            <a:ext cx="364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latin typeface="Calibri" pitchFamily="34" charset="0"/>
              </a:rPr>
              <a:t>Раствор перманганата калия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54" name="Object 2"/>
          <p:cNvGraphicFramePr>
            <a:graphicFrameLocks noGrp="1" noChangeAspect="1"/>
          </p:cNvGraphicFramePr>
          <p:nvPr>
            <p:ph/>
          </p:nvPr>
        </p:nvGraphicFramePr>
        <p:xfrm>
          <a:off x="1524000" y="1166813"/>
          <a:ext cx="6096000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Диаграмма" r:id="rId3" imgW="6096000" imgH="4067175" progId="MSGraph.Chart.8">
                  <p:embed followColorScheme="full"/>
                </p:oleObj>
              </mc:Choice>
              <mc:Fallback>
                <p:oleObj name="Диаграмма" r:id="rId3" imgW="6096000" imgH="406717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166813"/>
                        <a:ext cx="6096000" cy="406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282" y="274638"/>
            <a:ext cx="8015318" cy="939784"/>
          </a:xfrm>
        </p:spPr>
        <p:txBody>
          <a:bodyPr rtlCol="0"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Результат лабораторных исследований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8454" grpId="0" 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26" name="Group 134"/>
          <p:cNvGraphicFramePr>
            <a:graphicFrameLocks noGrp="1"/>
          </p:cNvGraphicFramePr>
          <p:nvPr/>
        </p:nvGraphicFramePr>
        <p:xfrm>
          <a:off x="395288" y="476250"/>
          <a:ext cx="8208962" cy="5157786"/>
        </p:xfrm>
        <a:graphic>
          <a:graphicData uri="http://schemas.openxmlformats.org/drawingml/2006/table">
            <a:tbl>
              <a:tblPr/>
              <a:tblGrid>
                <a:gridCol w="1584325"/>
                <a:gridCol w="1584325"/>
                <a:gridCol w="1655762"/>
                <a:gridCol w="1743075"/>
                <a:gridCol w="1641475"/>
              </a:tblGrid>
              <a:tr h="5182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Состав</a:t>
                      </a: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Разнообразная молочная продукция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Материнское        молоко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Козье молоко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«Домик в деревне»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«Яшка»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3+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8,2*10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6,2*10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следы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следы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следы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7,7*10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7,2*10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6,8*10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следы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2+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9,8*10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6,02*10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1*10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моль</a:t>
                      </a:r>
                      <a:r>
                        <a:rPr kumimoji="0" lang="en-US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</a:t>
                      </a:r>
                      <a:r>
                        <a:rPr kumimoji="0" lang="ru-RU" sz="2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л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82" name="Rectangle 107"/>
          <p:cNvSpPr>
            <a:spLocks noGrp="1" noChangeArrowheads="1"/>
          </p:cNvSpPr>
          <p:nvPr>
            <p:ph type="title"/>
          </p:nvPr>
        </p:nvSpPr>
        <p:spPr>
          <a:xfrm>
            <a:off x="714347" y="0"/>
            <a:ext cx="7983565" cy="500042"/>
          </a:xfrm>
        </p:spPr>
        <p:txBody>
          <a:bodyPr>
            <a:normAutofit fontScale="90000"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3333FF"/>
                </a:solidFill>
              </a:rPr>
              <a:t>Молоко - ценный питательный продукт</a:t>
            </a:r>
          </a:p>
        </p:txBody>
      </p:sp>
      <p:graphicFrame>
        <p:nvGraphicFramePr>
          <p:cNvPr id="8327" name="Group 135"/>
          <p:cNvGraphicFramePr>
            <a:graphicFrameLocks noGrp="1"/>
          </p:cNvGraphicFramePr>
          <p:nvPr>
            <p:ph type="chart" idx="1"/>
          </p:nvPr>
        </p:nvGraphicFramePr>
        <p:xfrm>
          <a:off x="395288" y="5589588"/>
          <a:ext cx="8208962" cy="1079500"/>
        </p:xfrm>
        <a:graphic>
          <a:graphicData uri="http://schemas.openxmlformats.org/drawingml/2006/table">
            <a:tbl>
              <a:tblPr/>
              <a:tblGrid>
                <a:gridCol w="1584325"/>
                <a:gridCol w="1584325"/>
                <a:gridCol w="1655762"/>
                <a:gridCol w="1728788"/>
                <a:gridCol w="1655762"/>
              </a:tblGrid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Жиры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3,97%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5,602%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43,8%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03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Белки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4,04%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3,2%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2,87%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Дата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18.3.11</a:t>
            </a: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57200" y="6356350"/>
            <a:ext cx="2128838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652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5000"/>
              </a:lnSpc>
            </a:pPr>
            <a:r>
              <a:rPr lang="ru-RU">
                <a:solidFill>
                  <a:srgbClr val="000000"/>
                </a:solidFill>
                <a:latin typeface="Calibri" pitchFamily="34" charset="0"/>
                <a:ea typeface="MS Gothic" pitchFamily="49" charset="-128"/>
              </a:rPr>
              <a:t>18.3.11</a:t>
            </a:r>
          </a:p>
        </p:txBody>
      </p:sp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1928813" y="214313"/>
            <a:ext cx="5072062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2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  <a:tab pos="10134600" algn="l"/>
                <a:tab pos="10858500" algn="l"/>
              </a:tabLst>
            </a:pPr>
            <a:r>
              <a:rPr lang="ru-RU" sz="2800" b="1">
                <a:solidFill>
                  <a:srgbClr val="00B0F0"/>
                </a:solidFill>
                <a:latin typeface="Carolina"/>
                <a:ea typeface="MS Gothic" pitchFamily="49" charset="-128"/>
              </a:rPr>
              <a:t>Липазы Мелима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1428750" y="5857875"/>
            <a:ext cx="7215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5160" rIns="90000" bIns="45000"/>
          <a:lstStyle/>
          <a:p>
            <a:pPr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i="1">
                <a:solidFill>
                  <a:srgbClr val="FFFF00"/>
                </a:solidFill>
                <a:latin typeface="Arno Pro" pitchFamily="18" charset="0"/>
                <a:ea typeface="MS Gothic" pitchFamily="49" charset="-128"/>
              </a:rPr>
              <a:t>Ферменты, гидролизующие жир.</a:t>
            </a:r>
          </a:p>
        </p:txBody>
      </p:sp>
      <p:sp>
        <p:nvSpPr>
          <p:cNvPr id="17414" name="AutoShape 4"/>
          <p:cNvSpPr>
            <a:spLocks noChangeArrowheads="1"/>
          </p:cNvSpPr>
          <p:nvPr/>
        </p:nvSpPr>
        <p:spPr bwMode="auto">
          <a:xfrm>
            <a:off x="5400675" y="1439863"/>
            <a:ext cx="2941638" cy="4140200"/>
          </a:xfrm>
          <a:prstGeom prst="roundRect">
            <a:avLst>
              <a:gd name="adj" fmla="val 5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74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1079500"/>
            <a:ext cx="294957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1079500"/>
            <a:ext cx="3106737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Дата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18.3.11</a:t>
            </a: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1571625" y="142875"/>
            <a:ext cx="5286375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125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>
                <a:solidFill>
                  <a:srgbClr val="FFFF00"/>
                </a:solidFill>
                <a:latin typeface="Ariston"/>
                <a:ea typeface="MS Gothic" pitchFamily="49" charset="-128"/>
              </a:rPr>
              <a:t>Амилаза Мезима</a:t>
            </a: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357188" y="5715000"/>
            <a:ext cx="81438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040" rIns="90000" bIns="45000"/>
          <a:lstStyle/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FF00"/>
                </a:solidFill>
                <a:latin typeface="Courier New" pitchFamily="49" charset="0"/>
                <a:ea typeface="MS Gothic" pitchFamily="49" charset="-128"/>
                <a:cs typeface="Courier New" pitchFamily="49" charset="0"/>
              </a:rPr>
              <a:t>Ферменты,  гидролизующие </a:t>
            </a:r>
          </a:p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>
                <a:solidFill>
                  <a:srgbClr val="FFFF00"/>
                </a:solidFill>
                <a:latin typeface="Courier New" pitchFamily="49" charset="0"/>
                <a:ea typeface="MS Gothic" pitchFamily="49" charset="-128"/>
                <a:cs typeface="Courier New" pitchFamily="49" charset="0"/>
              </a:rPr>
              <a:t>α- гликозидные связи в крахмале</a:t>
            </a:r>
            <a:r>
              <a:rPr lang="ru-RU" sz="2800">
                <a:solidFill>
                  <a:srgbClr val="FFFF00"/>
                </a:solidFill>
                <a:latin typeface="Courier New" pitchFamily="49" charset="0"/>
                <a:ea typeface="MS Gothic" pitchFamily="49" charset="-128"/>
                <a:cs typeface="Courier New" pitchFamily="49" charset="0"/>
              </a:rPr>
              <a:t> </a:t>
            </a:r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1285875"/>
            <a:ext cx="3249612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Дата 1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mtClean="0"/>
              <a:t>18.3.11</a:t>
            </a:r>
          </a:p>
        </p:txBody>
      </p:sp>
      <p:graphicFrame>
        <p:nvGraphicFramePr>
          <p:cNvPr id="16385" name="Group 1"/>
          <p:cNvGraphicFramePr>
            <a:graphicFrameLocks noGrp="1"/>
          </p:cNvGraphicFramePr>
          <p:nvPr/>
        </p:nvGraphicFramePr>
        <p:xfrm>
          <a:off x="0" y="720725"/>
          <a:ext cx="9145588" cy="6530971"/>
        </p:xfrm>
        <a:graphic>
          <a:graphicData uri="http://schemas.openxmlformats.org/drawingml/2006/table">
            <a:tbl>
              <a:tblPr/>
              <a:tblGrid>
                <a:gridCol w="2281238"/>
                <a:gridCol w="2273300"/>
                <a:gridCol w="2289175"/>
                <a:gridCol w="2301875"/>
              </a:tblGrid>
              <a:tr h="3775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Но- шпа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180,00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Дратоверин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30,00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5- Нок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90,00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Нитроксолин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50,00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Валтеракс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1 125,00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Ацикловир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60,00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Завиракс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250,00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Нурофен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80,00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Ибупрофен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20,00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Энам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40,00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Эналаприл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10,00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Кавитон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200,00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Винпоцетин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50,00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Имодиум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120,00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Лоперамид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20,00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Нитронг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150,00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Нитроглицерин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5,00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Креон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270,00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Панкреотин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30,00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Мезим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60,00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46037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Фестал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70,00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61912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Детский панадол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80,00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Детский парацетамол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50,00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Амоксиклав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220,00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Амоксицилин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50,00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Бисептол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70,00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Ко- Тримоксазол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15,00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7559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Дифлюкан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400,00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Флуконазол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20,00 руб.</a:t>
                      </a:r>
                    </a:p>
                  </a:txBody>
                  <a:tcPr marL="90000" marR="90000" marT="92125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598" name="Group 214"/>
          <p:cNvGraphicFramePr>
            <a:graphicFrameLocks noGrp="1"/>
          </p:cNvGraphicFramePr>
          <p:nvPr/>
        </p:nvGraphicFramePr>
        <p:xfrm>
          <a:off x="6350" y="1588"/>
          <a:ext cx="9145588" cy="717550"/>
        </p:xfrm>
        <a:graphic>
          <a:graphicData uri="http://schemas.openxmlformats.org/drawingml/2006/table">
            <a:tbl>
              <a:tblPr/>
              <a:tblGrid>
                <a:gridCol w="4560888"/>
                <a:gridCol w="4584700"/>
              </a:tblGrid>
              <a:tr h="71755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Импортные лекарства и их стоимость</a:t>
                      </a:r>
                    </a:p>
                  </a:txBody>
                  <a:tcPr marL="90000" marR="90000" marT="8197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MS Gothic" charset="0"/>
                          <a:cs typeface="MS Gothic" charset="0"/>
                        </a:rPr>
                        <a:t>Отечественные аналоги и их стоимость</a:t>
                      </a:r>
                    </a:p>
                  </a:txBody>
                  <a:tcPr marL="90000" marR="90000" marT="81972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H:\2009-03-19\100_243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928688"/>
            <a:ext cx="27622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H:\2009-03-19\100_24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143125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42852"/>
            <a:ext cx="91440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cap="all" dirty="0">
                <a:ln w="0">
                  <a:solidFill>
                    <a:sysClr val="windowText" lastClr="000000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Обнаружение  углеводов</a:t>
            </a:r>
          </a:p>
        </p:txBody>
      </p:sp>
      <p:pic>
        <p:nvPicPr>
          <p:cNvPr id="20485" name="Picture 5" descr="H:\2009-03-19\100_24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63" y="2500313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:\2009-03-19\100_243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3" y="4500563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7"/>
          <p:cNvSpPr txBox="1">
            <a:spLocks noChangeArrowheads="1"/>
          </p:cNvSpPr>
          <p:nvPr/>
        </p:nvSpPr>
        <p:spPr bwMode="auto">
          <a:xfrm>
            <a:off x="5143500" y="5072063"/>
            <a:ext cx="37861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3600" b="1">
                <a:latin typeface="Monotype Corsiva" pitchFamily="66" charset="0"/>
              </a:rPr>
              <a:t>В шоколаде</a:t>
            </a:r>
          </a:p>
        </p:txBody>
      </p:sp>
      <p:pic>
        <p:nvPicPr>
          <p:cNvPr id="20488" name="Picture 5" descr="H:\2009-03-19\100_243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938" y="2571750"/>
            <a:ext cx="3000375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</TotalTime>
  <Words>579</Words>
  <Application>Microsoft Office PowerPoint</Application>
  <PresentationFormat>Экран (4:3)</PresentationFormat>
  <Paragraphs>196</Paragraphs>
  <Slides>18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Яркая</vt:lpstr>
      <vt:lpstr>Диаграмма</vt:lpstr>
      <vt:lpstr>Стажёрская площадка МКОУ «Лицей села Верхний Мамон» Воронежской области</vt:lpstr>
      <vt:lpstr>Химический анализ молока</vt:lpstr>
      <vt:lpstr>Презентация PowerPoint</vt:lpstr>
      <vt:lpstr>Результат лабораторных исследований</vt:lpstr>
      <vt:lpstr>Молоко - ценный питательный продукт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Обнаружение общего железа </vt:lpstr>
      <vt:lpstr> Качественное определение сульфатов </vt:lpstr>
      <vt:lpstr>Вид устройства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Стажёрская площадка</dc:title>
  <dc:creator>512</dc:creator>
  <cp:lastModifiedBy>ринат</cp:lastModifiedBy>
  <cp:revision>19</cp:revision>
  <dcterms:created xsi:type="dcterms:W3CDTF">2011-07-01T17:48:53Z</dcterms:created>
  <dcterms:modified xsi:type="dcterms:W3CDTF">2014-02-06T03:17:18Z</dcterms:modified>
</cp:coreProperties>
</file>