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E3D8A7"/>
    <a:srgbClr val="A5B2F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7704-43FC-4B14-86D4-CBD222B8C7E8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3B08-3416-496C-8392-B8DE104B3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9974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7961-C6AD-4ED0-99A1-0B7D15C89DDC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FCDC-2A33-4721-AB19-45F9B5599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3785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2FDA-389B-4B85-AAB7-B4393BF5C6E9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1323-779A-4EB7-855B-B27F1B3A4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9711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FF0A-687B-46CD-9399-0CA9CF75ED63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B44E-F4B7-4C7B-A48C-7AB3E950D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0840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BF35-1195-4349-AA41-349434F80372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D9EA-74D2-4CE4-A7E8-59443B2CB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3454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E002-F62B-4371-A877-694D27587258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EB88-8E12-45AE-8041-9BB0CB89D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4184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2783-900A-4371-A7AB-C57B03D5FD1A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A9D1-7D5F-404B-9A66-73926178D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3232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322D-8F62-48D6-8700-0D543A158DBD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A70F-276A-4B70-AE33-7B8726B98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710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9B6C-8F76-4A9A-B2A1-9B15BAC44ED2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8EBF-2036-4BCB-B3EE-BB3E92E9C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7122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0133-3055-4115-A4DE-4BB3971F1311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3F7A-D9DC-46C3-9DAF-A25E460FB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9409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8926-000B-4D6C-B442-A973F05A7173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841D-F4C5-47E0-8B54-5BB0F9A8A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5270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FAA39D-A714-4FE4-8471-492124433BF9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C2F70E-CD9D-4165-A5E1-ECA5D327F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1944688"/>
          </a:xfrm>
        </p:spPr>
        <p:txBody>
          <a:bodyPr/>
          <a:lstStyle/>
          <a:p>
            <a:pPr eaLnBrk="1" hangingPunct="1"/>
            <a:r>
              <a:rPr lang="ru-RU" altLang="ru-RU" sz="8800" smtClean="0">
                <a:solidFill>
                  <a:schemeClr val="bg1"/>
                </a:solidFill>
              </a:rPr>
              <a:t>Тема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284538"/>
            <a:ext cx="8229600" cy="1905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6600" smtClean="0">
                <a:solidFill>
                  <a:schemeClr val="bg1"/>
                </a:solidFill>
              </a:rPr>
              <a:t>«Буквы </a:t>
            </a:r>
            <a:r>
              <a:rPr lang="ru-RU" altLang="ru-RU" sz="6600" b="1" i="1" smtClean="0">
                <a:solidFill>
                  <a:schemeClr val="bg1"/>
                </a:solidFill>
              </a:rPr>
              <a:t>и</a:t>
            </a:r>
            <a:r>
              <a:rPr lang="ru-RU" altLang="ru-RU" sz="6600" smtClean="0">
                <a:solidFill>
                  <a:schemeClr val="bg1"/>
                </a:solidFill>
              </a:rPr>
              <a:t>, </a:t>
            </a:r>
            <a:r>
              <a:rPr lang="ru-RU" altLang="ru-RU" sz="6600" b="1" i="1" smtClean="0">
                <a:solidFill>
                  <a:schemeClr val="bg1"/>
                </a:solidFill>
              </a:rPr>
              <a:t>ы</a:t>
            </a:r>
            <a:r>
              <a:rPr lang="ru-RU" altLang="ru-RU" sz="6600" smtClean="0">
                <a:solidFill>
                  <a:schemeClr val="bg1"/>
                </a:solidFill>
              </a:rPr>
              <a:t> после </a:t>
            </a:r>
            <a:r>
              <a:rPr lang="ru-RU" altLang="ru-RU" sz="6600" b="1" i="1" smtClean="0">
                <a:solidFill>
                  <a:schemeClr val="bg1"/>
                </a:solidFill>
              </a:rPr>
              <a:t>ц</a:t>
            </a:r>
            <a:r>
              <a:rPr lang="ru-RU" altLang="ru-RU" sz="6600" smtClean="0">
                <a:solidFill>
                  <a:schemeClr val="bg1"/>
                </a:solidFill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научно-методическая конференция 10 ноября 2013 - 30 января 2014 "Педагогическая технология и мастерство учителя"</a:t>
            </a: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60212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Ноябрь 2013 – февраль 2014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65000"/>
              </a:schemeClr>
            </a:gs>
            <a:gs pos="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гре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цыган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-4763"/>
            <a:ext cx="62642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B2F3"/>
            </a:gs>
            <a:gs pos="100000">
              <a:srgbClr val="E3D8A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биг бе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-22225"/>
            <a:ext cx="518477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царицы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11163"/>
            <a:ext cx="915352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ту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1915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035050" y="2060575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папин мотоц…кл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46125" y="2781300"/>
            <a:ext cx="3394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российская авиац…я 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11263" y="3554413"/>
            <a:ext cx="2424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куниц…н хвост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922338" y="4273550"/>
            <a:ext cx="300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встать на ц…почки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836613" y="4994275"/>
            <a:ext cx="3159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вчерашний ц…клон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473700" y="2041525"/>
            <a:ext cx="255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птиц…ны перья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4500563" y="2762250"/>
            <a:ext cx="448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праздничная иллюминац…я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626100" y="4994275"/>
            <a:ext cx="2259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наши пловц…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5251450" y="3554413"/>
            <a:ext cx="292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твердый панц…рь</a:t>
            </a: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5353050" y="4273550"/>
            <a:ext cx="267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крикнуть «ц...ц»</a:t>
            </a: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1547813" y="1125538"/>
            <a:ext cx="1647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Вариант </a:t>
            </a:r>
            <a:r>
              <a:rPr lang="en-US" altLang="ru-RU" sz="2800" b="1">
                <a:solidFill>
                  <a:srgbClr val="0000FF"/>
                </a:solidFill>
              </a:rPr>
              <a:t>I</a:t>
            </a:r>
            <a:endParaRPr lang="ru-RU" altLang="ru-RU" sz="2800" b="1">
              <a:solidFill>
                <a:srgbClr val="0000FF"/>
              </a:solidFill>
            </a:endParaRP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5851525" y="1125538"/>
            <a:ext cx="1744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Вариант </a:t>
            </a:r>
            <a:r>
              <a:rPr lang="en-US" altLang="ru-RU" sz="2800" b="1">
                <a:solidFill>
                  <a:srgbClr val="0000FF"/>
                </a:solidFill>
              </a:rPr>
              <a:t>II</a:t>
            </a:r>
            <a:endParaRPr lang="ru-RU" alt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090613" y="1503363"/>
            <a:ext cx="268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папин мотоц</a:t>
            </a:r>
            <a:r>
              <a:rPr lang="ru-RU" altLang="ru-RU" sz="2800" b="1">
                <a:solidFill>
                  <a:srgbClr val="FF0000"/>
                </a:solidFill>
              </a:rPr>
              <a:t>и</a:t>
            </a:r>
            <a:r>
              <a:rPr lang="ru-RU" altLang="ru-RU" sz="2800"/>
              <a:t>кл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746125" y="2224088"/>
            <a:ext cx="339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российская авиац</a:t>
            </a:r>
            <a:r>
              <a:rPr lang="ru-RU" altLang="ru-RU" sz="2800" b="1">
                <a:solidFill>
                  <a:srgbClr val="FF0000"/>
                </a:solidFill>
              </a:rPr>
              <a:t>и</a:t>
            </a:r>
            <a:r>
              <a:rPr lang="ru-RU" altLang="ru-RU" sz="2800"/>
              <a:t>я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211263" y="2997200"/>
            <a:ext cx="2424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куниц</a:t>
            </a:r>
            <a:r>
              <a:rPr lang="ru-RU" altLang="ru-RU" sz="2800" b="1">
                <a:solidFill>
                  <a:srgbClr val="FF0000"/>
                </a:solidFill>
              </a:rPr>
              <a:t>ы</a:t>
            </a:r>
            <a:r>
              <a:rPr lang="ru-RU" altLang="ru-RU" sz="2800"/>
              <a:t>н хвост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922338" y="3716338"/>
            <a:ext cx="300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встать на ц</a:t>
            </a:r>
            <a:r>
              <a:rPr lang="ru-RU" altLang="ru-RU" sz="2800" b="1">
                <a:solidFill>
                  <a:srgbClr val="FF0000"/>
                </a:solidFill>
              </a:rPr>
              <a:t>ы</a:t>
            </a:r>
            <a:r>
              <a:rPr lang="ru-RU" altLang="ru-RU" sz="2800"/>
              <a:t>почки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836613" y="4437063"/>
            <a:ext cx="315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вчерашний ц</a:t>
            </a:r>
            <a:r>
              <a:rPr lang="ru-RU" altLang="ru-RU" sz="2800" b="1">
                <a:solidFill>
                  <a:srgbClr val="FF0000"/>
                </a:solidFill>
              </a:rPr>
              <a:t>и</a:t>
            </a:r>
            <a:r>
              <a:rPr lang="ru-RU" altLang="ru-RU" sz="2800"/>
              <a:t>клон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5473700" y="1484313"/>
            <a:ext cx="255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птиц</a:t>
            </a:r>
            <a:r>
              <a:rPr lang="ru-RU" altLang="ru-RU" sz="2800" b="1">
                <a:solidFill>
                  <a:srgbClr val="FF0000"/>
                </a:solidFill>
              </a:rPr>
              <a:t>ы</a:t>
            </a:r>
            <a:r>
              <a:rPr lang="ru-RU" altLang="ru-RU" sz="2800"/>
              <a:t>ны перья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4500563" y="2224088"/>
            <a:ext cx="448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праздничная иллюминац</a:t>
            </a:r>
            <a:r>
              <a:rPr lang="ru-RU" altLang="ru-RU" sz="2800" b="1">
                <a:solidFill>
                  <a:srgbClr val="FF0000"/>
                </a:solidFill>
              </a:rPr>
              <a:t>и</a:t>
            </a:r>
            <a:r>
              <a:rPr lang="ru-RU" altLang="ru-RU" sz="2800"/>
              <a:t>я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5626100" y="4437063"/>
            <a:ext cx="225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наши пловц</a:t>
            </a:r>
            <a:r>
              <a:rPr lang="ru-RU" altLang="ru-RU" sz="2800" b="1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5324475" y="2997200"/>
            <a:ext cx="2919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твердый панц</a:t>
            </a:r>
            <a:r>
              <a:rPr lang="ru-RU" altLang="ru-RU" sz="2800" b="1">
                <a:solidFill>
                  <a:srgbClr val="FF0000"/>
                </a:solidFill>
              </a:rPr>
              <a:t>и</a:t>
            </a:r>
            <a:r>
              <a:rPr lang="ru-RU" altLang="ru-RU" sz="2800"/>
              <a:t>рь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443538" y="3716338"/>
            <a:ext cx="265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крикнуть «ц</a:t>
            </a:r>
            <a:r>
              <a:rPr lang="ru-RU" altLang="ru-RU" sz="2800" b="1">
                <a:solidFill>
                  <a:srgbClr val="FF0000"/>
                </a:solidFill>
              </a:rPr>
              <a:t>ы</a:t>
            </a:r>
            <a:r>
              <a:rPr lang="ru-RU" altLang="ru-RU" sz="2800"/>
              <a:t>ц»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1547813" y="836613"/>
            <a:ext cx="164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Вариант </a:t>
            </a:r>
            <a:r>
              <a:rPr lang="en-US" altLang="ru-RU" sz="2800" b="1">
                <a:solidFill>
                  <a:srgbClr val="0000FF"/>
                </a:solidFill>
              </a:rPr>
              <a:t>I</a:t>
            </a:r>
            <a:endParaRPr lang="ru-RU" altLang="ru-RU" sz="2800" b="1">
              <a:solidFill>
                <a:srgbClr val="0000FF"/>
              </a:solidFill>
            </a:endParaRP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5924550" y="836613"/>
            <a:ext cx="174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</a:rPr>
              <a:t>Вариант </a:t>
            </a:r>
            <a:r>
              <a:rPr lang="en-US" altLang="ru-RU" sz="2800" b="1">
                <a:solidFill>
                  <a:srgbClr val="0000FF"/>
                </a:solidFill>
              </a:rPr>
              <a:t>II</a:t>
            </a:r>
            <a:endParaRPr lang="ru-RU" altLang="ru-RU" sz="2800" b="1">
              <a:solidFill>
                <a:srgbClr val="0000FF"/>
              </a:solidFill>
            </a:endParaRP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 flipH="1">
            <a:off x="2097088" y="115888"/>
            <a:ext cx="492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B050"/>
                </a:solidFill>
              </a:rPr>
              <a:t>Взаимопроверка</a:t>
            </a: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3100388" y="5229225"/>
            <a:ext cx="2911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B050"/>
                </a:solidFill>
              </a:rPr>
              <a:t>Оценка: 	0 ошибок – «</a:t>
            </a:r>
            <a:r>
              <a:rPr lang="ru-RU" altLang="ru-RU" sz="1800" b="1">
                <a:solidFill>
                  <a:srgbClr val="FF0000"/>
                </a:solidFill>
              </a:rPr>
              <a:t>5</a:t>
            </a:r>
            <a:r>
              <a:rPr lang="ru-RU" altLang="ru-RU" sz="1800" b="1">
                <a:solidFill>
                  <a:srgbClr val="00B050"/>
                </a:solidFill>
              </a:rPr>
              <a:t>»;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B050"/>
                </a:solidFill>
              </a:rPr>
              <a:t>	1-2 ошибки – «</a:t>
            </a:r>
            <a:r>
              <a:rPr lang="ru-RU" altLang="ru-RU" sz="1800" b="1">
                <a:solidFill>
                  <a:srgbClr val="FF0000"/>
                </a:solidFill>
              </a:rPr>
              <a:t>4</a:t>
            </a:r>
            <a:r>
              <a:rPr lang="ru-RU" altLang="ru-RU" sz="1800" b="1">
                <a:solidFill>
                  <a:srgbClr val="00B050"/>
                </a:solidFill>
              </a:rPr>
              <a:t>»;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B050"/>
                </a:solidFill>
              </a:rPr>
              <a:t>	3 ошибки – «</a:t>
            </a:r>
            <a:r>
              <a:rPr lang="ru-RU" altLang="ru-RU" sz="1800" b="1">
                <a:solidFill>
                  <a:srgbClr val="FF0000"/>
                </a:solidFill>
              </a:rPr>
              <a:t>3</a:t>
            </a:r>
            <a:r>
              <a:rPr lang="ru-RU" altLang="ru-RU" sz="1800" b="1">
                <a:solidFill>
                  <a:srgbClr val="00B050"/>
                </a:solidFill>
              </a:rPr>
              <a:t>»;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B050"/>
                </a:solidFill>
              </a:rPr>
              <a:t>	4-5 ошибок – «</a:t>
            </a:r>
            <a:r>
              <a:rPr lang="ru-RU" altLang="ru-RU" sz="1800" b="1">
                <a:solidFill>
                  <a:srgbClr val="FF0000"/>
                </a:solidFill>
              </a:rPr>
              <a:t>2</a:t>
            </a:r>
            <a:r>
              <a:rPr lang="ru-RU" altLang="ru-RU" sz="1800" b="1">
                <a:solidFill>
                  <a:srgbClr val="00B050"/>
                </a:solidFill>
              </a:rPr>
              <a:t>».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  <a:latin typeface="Cricket" pitchFamily="2" charset="0"/>
              </a:rPr>
              <a:t>Подведём итог.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bg1"/>
                </a:solidFill>
                <a:latin typeface="Cricket" pitchFamily="2" charset="0"/>
              </a:rPr>
              <a:t>Было интересно…</a:t>
            </a:r>
          </a:p>
          <a:p>
            <a:pPr eaLnBrk="1" hangingPunct="1">
              <a:buFont typeface="Arial" charset="0"/>
              <a:buNone/>
            </a:pPr>
            <a:endParaRPr lang="ru-RU" altLang="ru-RU" sz="3600" smtClean="0">
              <a:solidFill>
                <a:schemeClr val="bg1"/>
              </a:solidFill>
              <a:latin typeface="Cricket" pitchFamily="2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bg1"/>
                </a:solidFill>
                <a:latin typeface="Cricket" pitchFamily="2" charset="0"/>
              </a:rPr>
              <a:t>Вызвало затруднение…</a:t>
            </a:r>
          </a:p>
          <a:p>
            <a:pPr eaLnBrk="1" hangingPunct="1">
              <a:buFont typeface="Arial" charset="0"/>
              <a:buNone/>
            </a:pPr>
            <a:endParaRPr lang="ru-RU" altLang="ru-RU" sz="3600" smtClean="0">
              <a:solidFill>
                <a:schemeClr val="bg1"/>
              </a:solidFill>
              <a:latin typeface="Cricket" pitchFamily="2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3600" smtClean="0">
                <a:solidFill>
                  <a:schemeClr val="bg1"/>
                </a:solidFill>
                <a:latin typeface="Cricket" pitchFamily="2" charset="0"/>
              </a:rPr>
              <a:t>Нужно выучить…</a:t>
            </a:r>
          </a:p>
        </p:txBody>
      </p:sp>
      <p:pic>
        <p:nvPicPr>
          <p:cNvPr id="18436" name="Рисунок 3" descr="рук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23145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  <a:latin typeface="Cricket" pitchFamily="2" charset="0"/>
              </a:rPr>
              <a:t>Домашнее 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  <a:latin typeface="Cricket" pitchFamily="2" charset="0"/>
              </a:rPr>
              <a:t>§ 87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  <a:latin typeface="Cricket" pitchFamily="2" charset="0"/>
              </a:rPr>
              <a:t>Упражнение 447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bg1"/>
              </a:solidFill>
              <a:latin typeface="Cricket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  <a:latin typeface="Cricket" pitchFamily="2" charset="0"/>
              </a:rPr>
              <a:t>или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bg1"/>
              </a:solidFill>
              <a:latin typeface="Cricket" pitchFamily="2" charset="0"/>
            </a:endParaRPr>
          </a:p>
          <a:p>
            <a:pPr marL="0" indent="1428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  <a:latin typeface="Cricket" pitchFamily="2" charset="0"/>
              </a:rPr>
              <a:t>Выписать из книги 5 предложений с примерами на изученную орфограмму.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938"/>
            <a:ext cx="8229600" cy="1944687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rgbClr val="7030A0"/>
                </a:solidFill>
                <a:latin typeface="a_AlbionicNrOtl" pitchFamily="34" charset="-52"/>
              </a:rPr>
              <a:t>Спасибо за работу!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223962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chemeClr val="bg1"/>
                </a:solidFill>
              </a:rPr>
              <a:t>Цели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2232025" cy="10080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4800" smtClean="0">
                <a:solidFill>
                  <a:schemeClr val="bg1"/>
                </a:solidFill>
              </a:rPr>
              <a:t>- знать: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288" y="3644900"/>
            <a:ext cx="25923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4800">
                <a:solidFill>
                  <a:schemeClr val="bg1"/>
                </a:solidFill>
              </a:rPr>
              <a:t>- уметь: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6238" y="1484313"/>
            <a:ext cx="5327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chemeClr val="bg1"/>
                </a:solidFill>
              </a:rPr>
              <a:t>от чего зависит выбор </a:t>
            </a:r>
            <a:r>
              <a:rPr lang="ru-RU" altLang="ru-RU" sz="4800" b="1" i="1">
                <a:solidFill>
                  <a:schemeClr val="bg1"/>
                </a:solidFill>
              </a:rPr>
              <a:t>и-ы</a:t>
            </a:r>
            <a:r>
              <a:rPr lang="ru-RU" altLang="ru-RU" sz="4800">
                <a:solidFill>
                  <a:schemeClr val="bg1"/>
                </a:solidFill>
              </a:rPr>
              <a:t> после </a:t>
            </a:r>
            <a:r>
              <a:rPr lang="ru-RU" altLang="ru-RU" sz="4800" b="1" i="1">
                <a:solidFill>
                  <a:schemeClr val="bg1"/>
                </a:solidFill>
              </a:rPr>
              <a:t>ц</a:t>
            </a:r>
            <a:r>
              <a:rPr lang="ru-RU" altLang="ru-RU" sz="480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6238" y="3644900"/>
            <a:ext cx="5903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chemeClr val="bg1"/>
                </a:solidFill>
              </a:rPr>
              <a:t>применять на практике изученную орфограмму.</a:t>
            </a:r>
            <a:endParaRPr lang="ru-RU" altLang="ru-RU" sz="4800" b="1" i="1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388350" y="6165850"/>
            <a:ext cx="431800" cy="4318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76250"/>
            <a:ext cx="4679950" cy="1728788"/>
          </a:xfrm>
        </p:spPr>
        <p:txBody>
          <a:bodyPr/>
          <a:lstStyle/>
          <a:p>
            <a:pPr algn="l" eaLnBrk="1" hangingPunct="1"/>
            <a:r>
              <a:rPr lang="ru-RU" altLang="ru-RU" sz="9600" b="1" smtClean="0">
                <a:solidFill>
                  <a:srgbClr val="0000FF"/>
                </a:solidFill>
              </a:rPr>
              <a:t>циркуль</a:t>
            </a:r>
          </a:p>
        </p:txBody>
      </p:sp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3708400" y="1916113"/>
            <a:ext cx="48958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ru-RU" altLang="ru-RU" sz="9600" b="1">
                <a:solidFill>
                  <a:srgbClr val="0000FF"/>
                </a:solidFill>
              </a:rPr>
              <a:t>полиция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539750" y="3141663"/>
            <a:ext cx="41036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9600" b="1">
                <a:solidFill>
                  <a:srgbClr val="0000FF"/>
                </a:solidFill>
              </a:rPr>
              <a:t>перцы</a:t>
            </a:r>
          </a:p>
        </p:txBody>
      </p:sp>
      <p:sp>
        <p:nvSpPr>
          <p:cNvPr id="4101" name="Подзаголовок 2"/>
          <p:cNvSpPr txBox="1">
            <a:spLocks/>
          </p:cNvSpPr>
          <p:nvPr/>
        </p:nvSpPr>
        <p:spPr bwMode="auto">
          <a:xfrm>
            <a:off x="3635375" y="4508500"/>
            <a:ext cx="50403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ru-RU" altLang="ru-RU" sz="9600" b="1">
                <a:solidFill>
                  <a:srgbClr val="0000FF"/>
                </a:solidFill>
              </a:rPr>
              <a:t>цып-цып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459788" y="6237288"/>
            <a:ext cx="433387" cy="431800"/>
          </a:xfrm>
          <a:prstGeom prst="actionButtonRetur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0000FF"/>
                </a:solidFill>
              </a:rPr>
              <a:t>Слова-исключения:</a:t>
            </a:r>
          </a:p>
        </p:txBody>
      </p:sp>
      <p:pic>
        <p:nvPicPr>
          <p:cNvPr id="5123" name="Рисунок 3" descr="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3600"/>
            <a:ext cx="36242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 descr="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91001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0810205">
            <a:off x="3181350" y="1119188"/>
            <a:ext cx="1641475" cy="831850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  <a:latin typeface="AGCooperCyr" pitchFamily="34" charset="0"/>
              </a:rPr>
              <a:t>ц</a:t>
            </a:r>
            <a:r>
              <a:rPr lang="ru-RU" sz="4800" dirty="0">
                <a:solidFill>
                  <a:srgbClr val="FF0000"/>
                </a:solidFill>
                <a:latin typeface="AGCooperCyr" pitchFamily="34" charset="0"/>
              </a:rPr>
              <a:t>ы</a:t>
            </a:r>
            <a:r>
              <a:rPr lang="ru-RU" sz="4800" dirty="0">
                <a:solidFill>
                  <a:srgbClr val="FFC000"/>
                </a:solidFill>
                <a:latin typeface="AGCooperCyr" pitchFamily="34" charset="0"/>
              </a:rPr>
              <a:t>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9038" y="5621338"/>
            <a:ext cx="4629150" cy="830262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  <a:latin typeface="AGCooperCyr" pitchFamily="34" charset="0"/>
              </a:rPr>
              <a:t>на ц</a:t>
            </a:r>
            <a:r>
              <a:rPr lang="ru-RU" sz="4800" dirty="0">
                <a:solidFill>
                  <a:srgbClr val="FF0000"/>
                </a:solidFill>
                <a:latin typeface="AGCooperCyr" pitchFamily="34" charset="0"/>
              </a:rPr>
              <a:t>ы</a:t>
            </a:r>
            <a:r>
              <a:rPr lang="ru-RU" sz="4800" dirty="0">
                <a:solidFill>
                  <a:srgbClr val="FFC000"/>
                </a:solidFill>
                <a:latin typeface="AGCooperCyr" pitchFamily="34" charset="0"/>
              </a:rPr>
              <a:t>почках</a:t>
            </a: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459788" y="6237288"/>
            <a:ext cx="433387" cy="431800"/>
          </a:xfrm>
          <a:prstGeom prst="actionButtonHom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755650" y="549275"/>
            <a:ext cx="2489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/>
              <a:t>ц…на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55650" y="3429000"/>
            <a:ext cx="6218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/>
              <a:t>ц…нтральный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2138" y="549275"/>
            <a:ext cx="7191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04025" y="3429000"/>
            <a:ext cx="720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3350" y="549275"/>
            <a:ext cx="720725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0000FF"/>
                </a:solidFill>
              </a:rPr>
              <a:t>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3350" y="3429000"/>
            <a:ext cx="72072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0000FF"/>
                </a:solidFill>
              </a:rPr>
              <a:t>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0113" y="1557338"/>
            <a:ext cx="35750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>
                <a:solidFill>
                  <a:srgbClr val="0000FF"/>
                </a:solidFill>
              </a:rPr>
              <a:t>ц</a:t>
            </a:r>
            <a:r>
              <a:rPr lang="en-US" altLang="ru-RU" sz="8000" b="1">
                <a:solidFill>
                  <a:srgbClr val="FF0000"/>
                </a:solidFill>
              </a:rPr>
              <a:t>é</a:t>
            </a:r>
            <a:r>
              <a:rPr lang="ru-RU" altLang="ru-RU" sz="8000">
                <a:solidFill>
                  <a:srgbClr val="0000FF"/>
                </a:solidFill>
              </a:rPr>
              <a:t>нный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3763" y="4625975"/>
            <a:ext cx="2741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0">
                <a:solidFill>
                  <a:srgbClr val="0000FF"/>
                </a:solidFill>
              </a:rPr>
              <a:t>ц</a:t>
            </a:r>
            <a:r>
              <a:rPr lang="en-US" altLang="ru-RU" sz="8000" b="1">
                <a:solidFill>
                  <a:srgbClr val="FF0000"/>
                </a:solidFill>
              </a:rPr>
              <a:t>é</a:t>
            </a:r>
            <a:r>
              <a:rPr lang="ru-RU" altLang="ru-RU" sz="8000">
                <a:solidFill>
                  <a:srgbClr val="0000FF"/>
                </a:solidFill>
              </a:rPr>
              <a:t>нтр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никул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эйфеле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/>
          <a:stretch>
            <a:fillRect/>
          </a:stretch>
        </p:blipFill>
        <p:spPr bwMode="auto">
          <a:xfrm>
            <a:off x="2051050" y="7938"/>
            <a:ext cx="50006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цикламе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75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индейц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75"/>
            <a:ext cx="57594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176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AGCooperCyr</vt:lpstr>
      <vt:lpstr>Cricket</vt:lpstr>
      <vt:lpstr>a_AlbionicNrOtl</vt:lpstr>
      <vt:lpstr>Тема Office</vt:lpstr>
      <vt:lpstr>Тема урока:</vt:lpstr>
      <vt:lpstr>Цели урока:</vt:lpstr>
      <vt:lpstr>Презентация PowerPoint</vt:lpstr>
      <vt:lpstr>Слова-исключения: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итог.</vt:lpstr>
      <vt:lpstr>Домашнее задание:</vt:lpstr>
      <vt:lpstr>Спасибо за работу!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ринат</cp:lastModifiedBy>
  <cp:revision>37</cp:revision>
  <dcterms:created xsi:type="dcterms:W3CDTF">2012-02-19T16:15:28Z</dcterms:created>
  <dcterms:modified xsi:type="dcterms:W3CDTF">2014-02-07T18:51:52Z</dcterms:modified>
</cp:coreProperties>
</file>