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3833" r:id="rId2"/>
    <p:sldMasterId id="2147483835" r:id="rId3"/>
    <p:sldMasterId id="2147484132" r:id="rId4"/>
  </p:sldMasterIdLst>
  <p:sldIdLst>
    <p:sldId id="256" r:id="rId5"/>
    <p:sldId id="257" r:id="rId6"/>
    <p:sldId id="259" r:id="rId7"/>
    <p:sldId id="260" r:id="rId8"/>
    <p:sldId id="261" r:id="rId9"/>
    <p:sldId id="262" r:id="rId10"/>
    <p:sldId id="258" r:id="rId11"/>
    <p:sldId id="272" r:id="rId12"/>
    <p:sldId id="273" r:id="rId13"/>
    <p:sldId id="263" r:id="rId14"/>
    <p:sldId id="265" r:id="rId15"/>
    <p:sldId id="274" r:id="rId16"/>
    <p:sldId id="266" r:id="rId17"/>
    <p:sldId id="267" r:id="rId18"/>
    <p:sldId id="276" r:id="rId19"/>
    <p:sldId id="268" r:id="rId20"/>
    <p:sldId id="269" r:id="rId21"/>
    <p:sldId id="270" r:id="rId22"/>
    <p:sldId id="271" r:id="rId23"/>
    <p:sldId id="279" r:id="rId24"/>
    <p:sldId id="280" r:id="rId25"/>
    <p:sldId id="282" r:id="rId26"/>
    <p:sldId id="283" r:id="rId27"/>
    <p:sldId id="284" r:id="rId28"/>
  </p:sldIdLst>
  <p:sldSz cx="9144000" cy="6858000" type="screen4x3"/>
  <p:notesSz cx="6858000" cy="9144000"/>
  <p:defaultTextStyle>
    <a:defPPr>
      <a:defRPr lang="ru-RU"/>
    </a:defPPr>
    <a:lvl1pPr algn="ctr" rtl="0" fontAlgn="base">
      <a:spcBef>
        <a:spcPct val="0"/>
      </a:spcBef>
      <a:spcAft>
        <a:spcPct val="0"/>
      </a:spcAft>
      <a:defRPr b="1" kern="1200">
        <a:solidFill>
          <a:schemeClr val="bg2"/>
        </a:solidFill>
        <a:latin typeface="Tahoma" pitchFamily="34" charset="0"/>
        <a:ea typeface="+mn-ea"/>
        <a:cs typeface="Arial" charset="0"/>
      </a:defRPr>
    </a:lvl1pPr>
    <a:lvl2pPr marL="457200" algn="ctr" rtl="0" fontAlgn="base">
      <a:spcBef>
        <a:spcPct val="0"/>
      </a:spcBef>
      <a:spcAft>
        <a:spcPct val="0"/>
      </a:spcAft>
      <a:defRPr b="1" kern="1200">
        <a:solidFill>
          <a:schemeClr val="bg2"/>
        </a:solidFill>
        <a:latin typeface="Tahoma" pitchFamily="34" charset="0"/>
        <a:ea typeface="+mn-ea"/>
        <a:cs typeface="Arial" charset="0"/>
      </a:defRPr>
    </a:lvl2pPr>
    <a:lvl3pPr marL="914400" algn="ctr" rtl="0" fontAlgn="base">
      <a:spcBef>
        <a:spcPct val="0"/>
      </a:spcBef>
      <a:spcAft>
        <a:spcPct val="0"/>
      </a:spcAft>
      <a:defRPr b="1" kern="1200">
        <a:solidFill>
          <a:schemeClr val="bg2"/>
        </a:solidFill>
        <a:latin typeface="Tahoma" pitchFamily="34" charset="0"/>
        <a:ea typeface="+mn-ea"/>
        <a:cs typeface="Arial" charset="0"/>
      </a:defRPr>
    </a:lvl3pPr>
    <a:lvl4pPr marL="1371600" algn="ctr" rtl="0" fontAlgn="base">
      <a:spcBef>
        <a:spcPct val="0"/>
      </a:spcBef>
      <a:spcAft>
        <a:spcPct val="0"/>
      </a:spcAft>
      <a:defRPr b="1" kern="1200">
        <a:solidFill>
          <a:schemeClr val="bg2"/>
        </a:solidFill>
        <a:latin typeface="Tahoma" pitchFamily="34" charset="0"/>
        <a:ea typeface="+mn-ea"/>
        <a:cs typeface="Arial" charset="0"/>
      </a:defRPr>
    </a:lvl4pPr>
    <a:lvl5pPr marL="1828800" algn="ctr" rtl="0" fontAlgn="base">
      <a:spcBef>
        <a:spcPct val="0"/>
      </a:spcBef>
      <a:spcAft>
        <a:spcPct val="0"/>
      </a:spcAft>
      <a:defRPr b="1" kern="1200">
        <a:solidFill>
          <a:schemeClr val="bg2"/>
        </a:solidFill>
        <a:latin typeface="Tahoma" pitchFamily="34" charset="0"/>
        <a:ea typeface="+mn-ea"/>
        <a:cs typeface="Arial" charset="0"/>
      </a:defRPr>
    </a:lvl5pPr>
    <a:lvl6pPr marL="2286000" algn="l" defTabSz="914400" rtl="0" eaLnBrk="1" latinLnBrk="0" hangingPunct="1">
      <a:defRPr b="1" kern="1200">
        <a:solidFill>
          <a:schemeClr val="bg2"/>
        </a:solidFill>
        <a:latin typeface="Tahoma" pitchFamily="34" charset="0"/>
        <a:ea typeface="+mn-ea"/>
        <a:cs typeface="Arial" charset="0"/>
      </a:defRPr>
    </a:lvl6pPr>
    <a:lvl7pPr marL="2743200" algn="l" defTabSz="914400" rtl="0" eaLnBrk="1" latinLnBrk="0" hangingPunct="1">
      <a:defRPr b="1" kern="1200">
        <a:solidFill>
          <a:schemeClr val="bg2"/>
        </a:solidFill>
        <a:latin typeface="Tahoma" pitchFamily="34" charset="0"/>
        <a:ea typeface="+mn-ea"/>
        <a:cs typeface="Arial" charset="0"/>
      </a:defRPr>
    </a:lvl7pPr>
    <a:lvl8pPr marL="3200400" algn="l" defTabSz="914400" rtl="0" eaLnBrk="1" latinLnBrk="0" hangingPunct="1">
      <a:defRPr b="1" kern="1200">
        <a:solidFill>
          <a:schemeClr val="bg2"/>
        </a:solidFill>
        <a:latin typeface="Tahoma" pitchFamily="34" charset="0"/>
        <a:ea typeface="+mn-ea"/>
        <a:cs typeface="Arial" charset="0"/>
      </a:defRPr>
    </a:lvl8pPr>
    <a:lvl9pPr marL="3657600" algn="l" defTabSz="914400" rtl="0" eaLnBrk="1" latinLnBrk="0" hangingPunct="1">
      <a:defRPr b="1" kern="1200">
        <a:solidFill>
          <a:schemeClr val="bg2"/>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Темный стиль 1 - акцент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22" autoAdjust="0"/>
  </p:normalViewPr>
  <p:slideViewPr>
    <p:cSldViewPr>
      <p:cViewPr>
        <p:scale>
          <a:sx n="77" d="100"/>
          <a:sy n="77" d="100"/>
        </p:scale>
        <p:origin x="-11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ru-RU"/>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p:spPr>
          <p:txBody>
            <a:bodyPr wrap="none" anchor="ctr"/>
            <a:lstStyle/>
            <a:p>
              <a:endParaRPr lang="ru-RU"/>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ru-RU"/>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ru-RU"/>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ru-RU"/>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p:spPr>
          <p:txBody>
            <a:bodyPr wrap="none" anchor="ctr"/>
            <a:lstStyle/>
            <a:p>
              <a:endParaRPr lang="ru-RU"/>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p:spPr>
          <p:txBody>
            <a:bodyPr wrap="none" anchor="ctr"/>
            <a:lstStyle/>
            <a:p>
              <a:endParaRPr lang="ru-RU"/>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p:spPr>
          <p:txBody>
            <a:bodyPr wrap="none" anchor="ctr"/>
            <a:lstStyle/>
            <a:p>
              <a:endParaRPr lang="ru-RU"/>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ru-RU"/>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endParaRPr lang="ru-RU"/>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grpSp>
      <p:sp>
        <p:nvSpPr>
          <p:cNvPr id="65560" name="Rectangle 24"/>
          <p:cNvSpPr>
            <a:spLocks noGrp="1" noChangeArrowheads="1"/>
          </p:cNvSpPr>
          <p:nvPr>
            <p:ph type="ctrTitle" sz="quarter"/>
          </p:nvPr>
        </p:nvSpPr>
        <p:spPr>
          <a:xfrm>
            <a:off x="685800" y="1600200"/>
            <a:ext cx="7772400" cy="1828800"/>
          </a:xfrm>
        </p:spPr>
        <p:txBody>
          <a:bodyPr/>
          <a:lstStyle>
            <a:lvl1pPr>
              <a:defRPr sz="4800"/>
            </a:lvl1pPr>
          </a:lstStyle>
          <a:p>
            <a:r>
              <a:rPr lang="ru-RU"/>
              <a:t>Образец заголовка</a:t>
            </a:r>
          </a:p>
        </p:txBody>
      </p:sp>
      <p:sp>
        <p:nvSpPr>
          <p:cNvPr id="65561"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ru-RU"/>
          </a:p>
        </p:txBody>
      </p:sp>
      <p:sp>
        <p:nvSpPr>
          <p:cNvPr id="27" name="Rectangle 27"/>
          <p:cNvSpPr>
            <a:spLocks noGrp="1" noChangeArrowheads="1"/>
          </p:cNvSpPr>
          <p:nvPr>
            <p:ph type="ftr" sz="quarter" idx="11"/>
          </p:nvPr>
        </p:nvSpPr>
        <p:spPr/>
        <p:txBody>
          <a:bodyPr/>
          <a:lstStyle>
            <a:lvl1pPr>
              <a:defRPr/>
            </a:lvl1pPr>
          </a:lstStyle>
          <a:p>
            <a:pPr>
              <a:defRPr/>
            </a:pPr>
            <a:endParaRPr lang="ru-RU"/>
          </a:p>
        </p:txBody>
      </p:sp>
      <p:sp>
        <p:nvSpPr>
          <p:cNvPr id="28" name="Rectangle 28"/>
          <p:cNvSpPr>
            <a:spLocks noGrp="1" noChangeArrowheads="1"/>
          </p:cNvSpPr>
          <p:nvPr>
            <p:ph type="sldNum" sz="quarter" idx="12"/>
          </p:nvPr>
        </p:nvSpPr>
        <p:spPr/>
        <p:txBody>
          <a:bodyPr/>
          <a:lstStyle>
            <a:lvl1pPr>
              <a:defRPr/>
            </a:lvl1pPr>
          </a:lstStyle>
          <a:p>
            <a:pPr>
              <a:defRPr/>
            </a:pPr>
            <a:fld id="{395448C0-4413-4933-93B5-3CC7A770971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CAAD486B-E910-4B26-A9F6-E0D36E0D776B}"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401B0B1B-4386-4A2E-A076-BB80185C89E0}"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12"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ru-RU"/>
            </a:p>
          </p:txBody>
        </p:sp>
        <p:sp>
          <p:nvSpPr>
            <p:cNvPr id="13"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ru-R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15"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ru-RU"/>
            </a:p>
          </p:txBody>
        </p:sp>
        <p:sp>
          <p:nvSpPr>
            <p:cNvPr id="16"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ru-R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ru-R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ru-R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ru-R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endParaRPr lang="ru-RU"/>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endParaRPr lang="ru-RU"/>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endParaRPr lang="ru-RU"/>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endParaRPr lang="ru-RU"/>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endParaRPr lang="ru-R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ru-R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ru-RU"/>
            </a:p>
          </p:txBody>
        </p:sp>
      </p:grpSp>
      <p:sp>
        <p:nvSpPr>
          <p:cNvPr id="20688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20688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1" name="Rectangle 41"/>
          <p:cNvSpPr>
            <a:spLocks noGrp="1" noChangeArrowheads="1"/>
          </p:cNvSpPr>
          <p:nvPr>
            <p:ph type="dt" sz="quarter" idx="10"/>
          </p:nvPr>
        </p:nvSpPr>
        <p:spPr/>
        <p:txBody>
          <a:bodyPr/>
          <a:lstStyle>
            <a:lvl1pPr>
              <a:defRPr/>
            </a:lvl1pPr>
          </a:lstStyle>
          <a:p>
            <a:pPr>
              <a:defRPr/>
            </a:pPr>
            <a:endParaRPr lang="ru-RU"/>
          </a:p>
        </p:txBody>
      </p:sp>
      <p:sp>
        <p:nvSpPr>
          <p:cNvPr id="42" name="Rectangle 42"/>
          <p:cNvSpPr>
            <a:spLocks noGrp="1" noChangeArrowheads="1"/>
          </p:cNvSpPr>
          <p:nvPr>
            <p:ph type="ftr" sz="quarter" idx="11"/>
          </p:nvPr>
        </p:nvSpPr>
        <p:spPr/>
        <p:txBody>
          <a:bodyPr/>
          <a:lstStyle>
            <a:lvl1pPr>
              <a:defRPr/>
            </a:lvl1pPr>
          </a:lstStyle>
          <a:p>
            <a:pPr>
              <a:defRPr/>
            </a:pPr>
            <a:endParaRPr lang="ru-RU"/>
          </a:p>
        </p:txBody>
      </p:sp>
      <p:sp>
        <p:nvSpPr>
          <p:cNvPr id="43" name="Rectangle 43"/>
          <p:cNvSpPr>
            <a:spLocks noGrp="1" noChangeArrowheads="1"/>
          </p:cNvSpPr>
          <p:nvPr>
            <p:ph type="sldNum" sz="quarter" idx="12"/>
          </p:nvPr>
        </p:nvSpPr>
        <p:spPr/>
        <p:txBody>
          <a:bodyPr/>
          <a:lstStyle>
            <a:lvl1pPr>
              <a:defRPr/>
            </a:lvl1pPr>
          </a:lstStyle>
          <a:p>
            <a:pPr>
              <a:defRPr/>
            </a:pPr>
            <a:fld id="{F240A300-01C3-4051-9FB8-B2A235160D56}"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974A568A-5316-4FC2-9545-14208AF006A2}"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71E70DAD-9C0C-47CD-8FF8-3D281A9B2FAC}"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026FB34C-A895-430E-B3AF-9A95AB4097F3}"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0"/>
          <p:cNvSpPr>
            <a:spLocks noGrp="1" noChangeArrowheads="1"/>
          </p:cNvSpPr>
          <p:nvPr>
            <p:ph type="dt" sz="half" idx="10"/>
          </p:nvPr>
        </p:nvSpPr>
        <p:spPr>
          <a:ln/>
        </p:spPr>
        <p:txBody>
          <a:bodyPr/>
          <a:lstStyle>
            <a:lvl1pPr>
              <a:defRPr/>
            </a:lvl1pPr>
          </a:lstStyle>
          <a:p>
            <a:pPr>
              <a:defRPr/>
            </a:pPr>
            <a:endParaRPr lang="ru-RU"/>
          </a:p>
        </p:txBody>
      </p:sp>
      <p:sp>
        <p:nvSpPr>
          <p:cNvPr id="8" name="Rectangle 41"/>
          <p:cNvSpPr>
            <a:spLocks noGrp="1" noChangeArrowheads="1"/>
          </p:cNvSpPr>
          <p:nvPr>
            <p:ph type="ftr" sz="quarter" idx="11"/>
          </p:nvPr>
        </p:nvSpPr>
        <p:spPr>
          <a:ln/>
        </p:spPr>
        <p:txBody>
          <a:bodyPr/>
          <a:lstStyle>
            <a:lvl1pPr>
              <a:defRPr/>
            </a:lvl1pPr>
          </a:lstStyle>
          <a:p>
            <a:pPr>
              <a:defRPr/>
            </a:pPr>
            <a:endParaRPr lang="ru-RU"/>
          </a:p>
        </p:txBody>
      </p:sp>
      <p:sp>
        <p:nvSpPr>
          <p:cNvPr id="9" name="Rectangle 42"/>
          <p:cNvSpPr>
            <a:spLocks noGrp="1" noChangeArrowheads="1"/>
          </p:cNvSpPr>
          <p:nvPr>
            <p:ph type="sldNum" sz="quarter" idx="12"/>
          </p:nvPr>
        </p:nvSpPr>
        <p:spPr>
          <a:ln/>
        </p:spPr>
        <p:txBody>
          <a:bodyPr/>
          <a:lstStyle>
            <a:lvl1pPr>
              <a:defRPr/>
            </a:lvl1pPr>
          </a:lstStyle>
          <a:p>
            <a:pPr>
              <a:defRPr/>
            </a:pPr>
            <a:fld id="{0BB19637-2689-460B-8EAC-2D05B63D5025}"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0"/>
          <p:cNvSpPr>
            <a:spLocks noGrp="1" noChangeArrowheads="1"/>
          </p:cNvSpPr>
          <p:nvPr>
            <p:ph type="dt" sz="half" idx="10"/>
          </p:nvPr>
        </p:nvSpPr>
        <p:spPr>
          <a:ln/>
        </p:spPr>
        <p:txBody>
          <a:bodyPr/>
          <a:lstStyle>
            <a:lvl1pPr>
              <a:defRPr/>
            </a:lvl1pPr>
          </a:lstStyle>
          <a:p>
            <a:pPr>
              <a:defRPr/>
            </a:pPr>
            <a:endParaRPr lang="ru-RU"/>
          </a:p>
        </p:txBody>
      </p:sp>
      <p:sp>
        <p:nvSpPr>
          <p:cNvPr id="4" name="Rectangle 41"/>
          <p:cNvSpPr>
            <a:spLocks noGrp="1" noChangeArrowheads="1"/>
          </p:cNvSpPr>
          <p:nvPr>
            <p:ph type="ftr" sz="quarter" idx="11"/>
          </p:nvPr>
        </p:nvSpPr>
        <p:spPr>
          <a:ln/>
        </p:spPr>
        <p:txBody>
          <a:bodyPr/>
          <a:lstStyle>
            <a:lvl1pPr>
              <a:defRPr/>
            </a:lvl1pPr>
          </a:lstStyle>
          <a:p>
            <a:pPr>
              <a:defRPr/>
            </a:pPr>
            <a:endParaRPr lang="ru-RU"/>
          </a:p>
        </p:txBody>
      </p:sp>
      <p:sp>
        <p:nvSpPr>
          <p:cNvPr id="5" name="Rectangle 42"/>
          <p:cNvSpPr>
            <a:spLocks noGrp="1" noChangeArrowheads="1"/>
          </p:cNvSpPr>
          <p:nvPr>
            <p:ph type="sldNum" sz="quarter" idx="12"/>
          </p:nvPr>
        </p:nvSpPr>
        <p:spPr>
          <a:ln/>
        </p:spPr>
        <p:txBody>
          <a:bodyPr/>
          <a:lstStyle>
            <a:lvl1pPr>
              <a:defRPr/>
            </a:lvl1pPr>
          </a:lstStyle>
          <a:p>
            <a:pPr>
              <a:defRPr/>
            </a:pPr>
            <a:fld id="{5FE13FC5-1916-4688-B1ED-1DAC893D96B3}"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ru-RU"/>
          </a:p>
        </p:txBody>
      </p:sp>
      <p:sp>
        <p:nvSpPr>
          <p:cNvPr id="3" name="Rectangle 41"/>
          <p:cNvSpPr>
            <a:spLocks noGrp="1" noChangeArrowheads="1"/>
          </p:cNvSpPr>
          <p:nvPr>
            <p:ph type="ftr" sz="quarter" idx="11"/>
          </p:nvPr>
        </p:nvSpPr>
        <p:spPr>
          <a:ln/>
        </p:spPr>
        <p:txBody>
          <a:bodyPr/>
          <a:lstStyle>
            <a:lvl1pPr>
              <a:defRPr/>
            </a:lvl1pPr>
          </a:lstStyle>
          <a:p>
            <a:pPr>
              <a:defRPr/>
            </a:pPr>
            <a:endParaRPr lang="ru-RU"/>
          </a:p>
        </p:txBody>
      </p:sp>
      <p:sp>
        <p:nvSpPr>
          <p:cNvPr id="4" name="Rectangle 42"/>
          <p:cNvSpPr>
            <a:spLocks noGrp="1" noChangeArrowheads="1"/>
          </p:cNvSpPr>
          <p:nvPr>
            <p:ph type="sldNum" sz="quarter" idx="12"/>
          </p:nvPr>
        </p:nvSpPr>
        <p:spPr>
          <a:ln/>
        </p:spPr>
        <p:txBody>
          <a:bodyPr/>
          <a:lstStyle>
            <a:lvl1pPr>
              <a:defRPr/>
            </a:lvl1pPr>
          </a:lstStyle>
          <a:p>
            <a:pPr>
              <a:defRPr/>
            </a:pPr>
            <a:fld id="{0AE87FA3-C2BE-4053-A95B-48E83AD86785}"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430EACF6-E2CC-4839-ACBB-8446454F475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A76C4EB3-6E91-4C7D-8C8D-8D475ED660EC}"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8EC231B3-B1C3-4D02-81E9-ED277FF8DA87}"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C51B8F13-ABA4-4236-920F-7F1288087CA3}"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F3A2D4EA-792C-4481-8142-314D06AC1A29}"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0668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49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F310A078-D1A8-487C-8EDC-F4BEB09AE3AA}"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endParaRPr lang="ru-RU" sz="2400" b="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a:endParaRPr lang="ru-RU" sz="2400" b="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a:endParaRPr lang="ru-RU" sz="2400" b="0">
                  <a:solidFill>
                    <a:schemeClr val="tx1"/>
                  </a:solidFill>
                  <a:latin typeface="Times New Roman" pitchFamily="18" charset="0"/>
                </a:endParaRPr>
              </a:p>
            </p:txBody>
          </p:sp>
        </p:grpSp>
      </p:grpSp>
      <p:sp>
        <p:nvSpPr>
          <p:cNvPr id="20891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20891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7E7A263A-430B-4AC6-A624-92856B44DB9C}"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4AC0986-214A-4CC8-82CD-2588E5ADCA61}"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5A9F805-4CA3-4FCD-8E2C-9ADA4C9233CB}"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F66657A7-0CC2-450E-84BE-C373055EE235}"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E48D2826-52E9-4F73-A142-40FBACCA27DE}"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9377E4B7-8C2B-4C82-934E-FAD7DDE51076}"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3C96BFB3-EC61-4642-90EC-0389227EFC8B}"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680A6591-815A-4F51-913A-BBD01645C440}"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140B581-33E9-461C-BD21-07A637EE025C}"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B711534E-DCBC-40D0-8350-E97E64B74729}"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4721397-5EA1-45D0-9247-D28C4CC967CD}"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BBC4FCA7-9565-402E-B040-3E6015ED629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981200"/>
            <a:ext cx="8229600" cy="3886200"/>
          </a:xfrm>
        </p:spPr>
        <p:txBody>
          <a:bodyPr/>
          <a:lstStyle/>
          <a:p>
            <a:pPr lvl="0"/>
            <a:endParaRPr lang="ru-RU"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4D8D16F0-4B09-4E7F-A9E2-E85288EFA20B}"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6" name="Скругленный прямоугольник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smtClean="0"/>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10"/>
          <p:cNvSpPr>
            <a:spLocks noGrp="1"/>
          </p:cNvSpPr>
          <p:nvPr>
            <p:ph type="sldNum" sz="quarter" idx="12"/>
          </p:nvPr>
        </p:nvSpPr>
        <p:spPr/>
        <p:txBody>
          <a:bodyPr/>
          <a:lstStyle>
            <a:lvl1pPr>
              <a:defRPr/>
            </a:lvl1pPr>
            <a:extLst/>
          </a:lstStyle>
          <a:p>
            <a:pPr>
              <a:defRPr/>
            </a:pPr>
            <a:fld id="{F179FF80-C71C-4894-AC57-E5B275236FEE}" type="slidenum">
              <a:rPr lang="ru-RU"/>
              <a:pPr>
                <a:defRPr/>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Содержимое 2"/>
          <p:cNvSpPr>
            <a:spLocks noGrp="1"/>
          </p:cNvSpPr>
          <p:nvPr>
            <p:ph idx="1"/>
          </p:nvPr>
        </p:nvSpPr>
        <p:spPr>
          <a:xfrm>
            <a:off x="502920" y="530352"/>
            <a:ext cx="8183880" cy="4187952"/>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C9B0767F-86D0-499E-9488-3205A5930B61}" type="slidenum">
              <a:rPr lang="ru-RU"/>
              <a:pPr>
                <a:defRPr/>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5" name="Скругленный прямоугольник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B4156BF3-FC0D-4291-B2D4-CBD7A3EDF900}" type="slidenum">
              <a:rPr lang="ru-RU"/>
              <a:pPr>
                <a:defRPr/>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endParaRPr lang="ru-RU"/>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8236696D-E20E-4D35-90B5-66E736FC4C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6"/>
          <p:cNvSpPr>
            <a:spLocks noGrp="1" noChangeArrowheads="1"/>
          </p:cNvSpPr>
          <p:nvPr>
            <p:ph type="ftr" sz="quarter" idx="10"/>
          </p:nvPr>
        </p:nvSpPr>
        <p:spPr>
          <a:ln/>
        </p:spPr>
        <p:txBody>
          <a:bodyPr/>
          <a:lstStyle>
            <a:lvl1pPr>
              <a:defRPr/>
            </a:lvl1pPr>
          </a:lstStyle>
          <a:p>
            <a:pPr>
              <a:defRPr/>
            </a:pPr>
            <a:endParaRPr lang="ru-RU"/>
          </a:p>
        </p:txBody>
      </p:sp>
      <p:sp>
        <p:nvSpPr>
          <p:cNvPr id="6" name="Rectangle 27"/>
          <p:cNvSpPr>
            <a:spLocks noGrp="1" noChangeArrowheads="1"/>
          </p:cNvSpPr>
          <p:nvPr>
            <p:ph type="sldNum" sz="quarter" idx="11"/>
          </p:nvPr>
        </p:nvSpPr>
        <p:spPr>
          <a:ln/>
        </p:spPr>
        <p:txBody>
          <a:bodyPr/>
          <a:lstStyle>
            <a:lvl1pPr>
              <a:defRPr/>
            </a:lvl1pPr>
          </a:lstStyle>
          <a:p>
            <a:pPr>
              <a:defRPr/>
            </a:pPr>
            <a:fld id="{D4424AAA-8BEA-4CC3-B65A-6CBB7377EDD5}" type="slidenum">
              <a:rPr lang="ru-RU"/>
              <a:pPr>
                <a:defRPr/>
              </a:pPr>
              <a:t>‹#›</a:t>
            </a:fld>
            <a:endParaRPr lang="ru-RU"/>
          </a:p>
        </p:txBody>
      </p:sp>
      <p:sp>
        <p:nvSpPr>
          <p:cNvPr id="7"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smtClean="0"/>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4"/>
          <p:cNvSpPr>
            <a:spLocks noGrp="1"/>
          </p:cNvSpPr>
          <p:nvPr>
            <p:ph type="dt" sz="half" idx="10"/>
          </p:nvPr>
        </p:nvSpPr>
        <p:spPr/>
        <p:txBody>
          <a:bodyPr/>
          <a:lstStyle>
            <a:lvl1pPr>
              <a:defRPr/>
            </a:lvl1pPr>
          </a:lstStyle>
          <a:p>
            <a:pPr>
              <a:defRPr/>
            </a:pPr>
            <a:endParaRPr lang="ru-RU"/>
          </a:p>
        </p:txBody>
      </p:sp>
      <p:sp>
        <p:nvSpPr>
          <p:cNvPr id="8" name="Нижний колонтитул 17"/>
          <p:cNvSpPr>
            <a:spLocks noGrp="1"/>
          </p:cNvSpPr>
          <p:nvPr>
            <p:ph type="ftr" sz="quarter" idx="11"/>
          </p:nvPr>
        </p:nvSpPr>
        <p:spPr/>
        <p:txBody>
          <a:bodyPr/>
          <a:lstStyle>
            <a:lvl1pPr>
              <a:defRPr/>
            </a:lvl1pPr>
          </a:lstStyle>
          <a:p>
            <a:pPr>
              <a:defRPr/>
            </a:pPr>
            <a:endParaRPr lang="ru-RU"/>
          </a:p>
        </p:txBody>
      </p:sp>
      <p:sp>
        <p:nvSpPr>
          <p:cNvPr id="9" name="Номер слайда 4"/>
          <p:cNvSpPr>
            <a:spLocks noGrp="1"/>
          </p:cNvSpPr>
          <p:nvPr>
            <p:ph type="sldNum" sz="quarter" idx="12"/>
          </p:nvPr>
        </p:nvSpPr>
        <p:spPr/>
        <p:txBody>
          <a:bodyPr/>
          <a:lstStyle>
            <a:lvl1pPr>
              <a:defRPr/>
            </a:lvl1pPr>
          </a:lstStyle>
          <a:p>
            <a:pPr>
              <a:defRPr/>
            </a:pPr>
            <a:fld id="{BD1D8297-14A1-4FC9-9C4F-C540C3539C05}" type="slidenum">
              <a:rPr lang="ru-RU"/>
              <a:pPr>
                <a:defRPr/>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endParaRPr lang="ru-RU"/>
          </a:p>
        </p:txBody>
      </p:sp>
      <p:sp>
        <p:nvSpPr>
          <p:cNvPr id="4" name="Нижний колонтитул 1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36F61846-6109-4FA5-96FE-AF05923E646F}" type="slidenum">
              <a:rPr lang="ru-RU"/>
              <a:pPr>
                <a:defRPr/>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3" name="Дата 1"/>
          <p:cNvSpPr>
            <a:spLocks noGrp="1"/>
          </p:cNvSpPr>
          <p:nvPr>
            <p:ph type="dt" sz="half" idx="10"/>
          </p:nvPr>
        </p:nvSpPr>
        <p:spPr/>
        <p:txBody>
          <a:bodyPr/>
          <a:lstStyle>
            <a:lvl1pPr>
              <a:defRPr/>
            </a:lvl1pPr>
            <a:extLst/>
          </a:lstStyle>
          <a:p>
            <a:pPr>
              <a:defRPr/>
            </a:pPr>
            <a:endParaRPr lang="ru-RU"/>
          </a:p>
        </p:txBody>
      </p:sp>
      <p:sp>
        <p:nvSpPr>
          <p:cNvPr id="4" name="Нижний колонтитул 2"/>
          <p:cNvSpPr>
            <a:spLocks noGrp="1"/>
          </p:cNvSpPr>
          <p:nvPr>
            <p:ph type="ftr" sz="quarter" idx="11"/>
          </p:nvPr>
        </p:nvSpPr>
        <p:spPr/>
        <p:txBody>
          <a:bodyPr/>
          <a:lstStyle>
            <a:lvl1pPr>
              <a:defRPr/>
            </a:lvl1pPr>
            <a:extLst/>
          </a:lstStyle>
          <a:p>
            <a:pPr>
              <a:defRPr/>
            </a:pPr>
            <a:endParaRPr lang="ru-RU"/>
          </a:p>
        </p:txBody>
      </p:sp>
      <p:sp>
        <p:nvSpPr>
          <p:cNvPr id="5" name="Номер слайда 3"/>
          <p:cNvSpPr>
            <a:spLocks noGrp="1"/>
          </p:cNvSpPr>
          <p:nvPr>
            <p:ph type="sldNum" sz="quarter" idx="12"/>
          </p:nvPr>
        </p:nvSpPr>
        <p:spPr/>
        <p:txBody>
          <a:bodyPr/>
          <a:lstStyle>
            <a:lvl1pPr>
              <a:defRPr/>
            </a:lvl1pPr>
            <a:extLst/>
          </a:lstStyle>
          <a:p>
            <a:pPr>
              <a:defRPr/>
            </a:pPr>
            <a:fld id="{5550EFDB-CDB7-4E3A-B3CA-1CFC17E1F232}" type="slidenum">
              <a:rPr lang="ru-RU"/>
              <a:pPr>
                <a:defRPr/>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smtClean="0"/>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endParaRPr lang="ru-RU"/>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0DC8BD63-350E-471D-8230-D082E253F2BF}" type="slidenum">
              <a:rPr lang="ru-RU"/>
              <a:pPr>
                <a:defRPr/>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6" name="Прямоугольник с одним скругленным углом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smtClean="0"/>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smtClean="0"/>
              <a:t>Вставка рисунка</a:t>
            </a:r>
            <a:endParaRPr lang="en-US" noProof="0"/>
          </a:p>
        </p:txBody>
      </p:sp>
      <p:sp>
        <p:nvSpPr>
          <p:cNvPr id="7" name="Дата 4"/>
          <p:cNvSpPr>
            <a:spLocks noGrp="1"/>
          </p:cNvSpPr>
          <p:nvPr>
            <p:ph type="dt" sz="half" idx="10"/>
          </p:nvPr>
        </p:nvSpPr>
        <p:spPr/>
        <p:txBody>
          <a:bodyPr/>
          <a:lstStyle>
            <a:lvl1pPr>
              <a:defRPr/>
            </a:lvl1pPr>
            <a:extLst/>
          </a:lstStyle>
          <a:p>
            <a:pPr>
              <a:defRPr/>
            </a:pPr>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EB1CF633-70EB-4C1B-A0A5-8C574B07F56E}" type="slidenum">
              <a:rPr lang="ru-RU"/>
              <a:pPr>
                <a:defRPr/>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B1E0119F-DD18-42D2-83C1-09C638A586B6}" type="slidenum">
              <a:rPr lang="ru-RU"/>
              <a:pPr>
                <a:defRPr/>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7066ADA9-1270-4D2B-A45B-FCC0F62824D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6"/>
          <p:cNvSpPr>
            <a:spLocks noGrp="1" noChangeArrowheads="1"/>
          </p:cNvSpPr>
          <p:nvPr>
            <p:ph type="ftr" sz="quarter" idx="10"/>
          </p:nvPr>
        </p:nvSpPr>
        <p:spPr>
          <a:ln/>
        </p:spPr>
        <p:txBody>
          <a:bodyPr/>
          <a:lstStyle>
            <a:lvl1pPr>
              <a:defRPr/>
            </a:lvl1pPr>
          </a:lstStyle>
          <a:p>
            <a:pPr>
              <a:defRPr/>
            </a:pPr>
            <a:endParaRPr lang="ru-RU"/>
          </a:p>
        </p:txBody>
      </p:sp>
      <p:sp>
        <p:nvSpPr>
          <p:cNvPr id="8" name="Rectangle 27"/>
          <p:cNvSpPr>
            <a:spLocks noGrp="1" noChangeArrowheads="1"/>
          </p:cNvSpPr>
          <p:nvPr>
            <p:ph type="sldNum" sz="quarter" idx="11"/>
          </p:nvPr>
        </p:nvSpPr>
        <p:spPr>
          <a:ln/>
        </p:spPr>
        <p:txBody>
          <a:bodyPr/>
          <a:lstStyle>
            <a:lvl1pPr>
              <a:defRPr/>
            </a:lvl1pPr>
          </a:lstStyle>
          <a:p>
            <a:pPr>
              <a:defRPr/>
            </a:pPr>
            <a:fld id="{271B7B16-7025-40F9-8F91-0FE41C6EB576}" type="slidenum">
              <a:rPr lang="ru-RU"/>
              <a:pPr>
                <a:defRPr/>
              </a:pPr>
              <a:t>‹#›</a:t>
            </a:fld>
            <a:endParaRPr lang="ru-RU"/>
          </a:p>
        </p:txBody>
      </p:sp>
      <p:sp>
        <p:nvSpPr>
          <p:cNvPr id="9"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6"/>
          <p:cNvSpPr>
            <a:spLocks noGrp="1" noChangeArrowheads="1"/>
          </p:cNvSpPr>
          <p:nvPr>
            <p:ph type="ftr" sz="quarter" idx="10"/>
          </p:nvPr>
        </p:nvSpPr>
        <p:spPr>
          <a:ln/>
        </p:spPr>
        <p:txBody>
          <a:bodyPr/>
          <a:lstStyle>
            <a:lvl1pPr>
              <a:defRPr/>
            </a:lvl1pPr>
          </a:lstStyle>
          <a:p>
            <a:pPr>
              <a:defRPr/>
            </a:pPr>
            <a:endParaRPr lang="ru-RU"/>
          </a:p>
        </p:txBody>
      </p:sp>
      <p:sp>
        <p:nvSpPr>
          <p:cNvPr id="4" name="Rectangle 27"/>
          <p:cNvSpPr>
            <a:spLocks noGrp="1" noChangeArrowheads="1"/>
          </p:cNvSpPr>
          <p:nvPr>
            <p:ph type="sldNum" sz="quarter" idx="11"/>
          </p:nvPr>
        </p:nvSpPr>
        <p:spPr>
          <a:ln/>
        </p:spPr>
        <p:txBody>
          <a:bodyPr/>
          <a:lstStyle>
            <a:lvl1pPr>
              <a:defRPr/>
            </a:lvl1pPr>
          </a:lstStyle>
          <a:p>
            <a:pPr>
              <a:defRPr/>
            </a:pPr>
            <a:fld id="{1627B08A-78C9-4245-8F15-8DFA0674EAFB}" type="slidenum">
              <a:rPr lang="ru-RU"/>
              <a:pPr>
                <a:defRPr/>
              </a:pPr>
              <a:t>‹#›</a:t>
            </a:fld>
            <a:endParaRPr lang="ru-RU"/>
          </a:p>
        </p:txBody>
      </p:sp>
      <p:sp>
        <p:nvSpPr>
          <p:cNvPr id="5"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ru-RU"/>
          </a:p>
        </p:txBody>
      </p:sp>
      <p:sp>
        <p:nvSpPr>
          <p:cNvPr id="3" name="Rectangle 27"/>
          <p:cNvSpPr>
            <a:spLocks noGrp="1" noChangeArrowheads="1"/>
          </p:cNvSpPr>
          <p:nvPr>
            <p:ph type="sldNum" sz="quarter" idx="11"/>
          </p:nvPr>
        </p:nvSpPr>
        <p:spPr>
          <a:ln/>
        </p:spPr>
        <p:txBody>
          <a:bodyPr/>
          <a:lstStyle>
            <a:lvl1pPr>
              <a:defRPr/>
            </a:lvl1pPr>
          </a:lstStyle>
          <a:p>
            <a:pPr>
              <a:defRPr/>
            </a:pPr>
            <a:fld id="{2A4C7DD2-B284-4137-BF50-109CB66D7E7C}" type="slidenum">
              <a:rPr lang="ru-RU"/>
              <a:pPr>
                <a:defRPr/>
              </a:pPr>
              <a:t>‹#›</a:t>
            </a:fld>
            <a:endParaRPr lang="ru-RU"/>
          </a:p>
        </p:txBody>
      </p:sp>
      <p:sp>
        <p:nvSpPr>
          <p:cNvPr id="4"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6"/>
          <p:cNvSpPr>
            <a:spLocks noGrp="1" noChangeArrowheads="1"/>
          </p:cNvSpPr>
          <p:nvPr>
            <p:ph type="ftr" sz="quarter" idx="10"/>
          </p:nvPr>
        </p:nvSpPr>
        <p:spPr>
          <a:ln/>
        </p:spPr>
        <p:txBody>
          <a:bodyPr/>
          <a:lstStyle>
            <a:lvl1pPr>
              <a:defRPr/>
            </a:lvl1pPr>
          </a:lstStyle>
          <a:p>
            <a:pPr>
              <a:defRPr/>
            </a:pPr>
            <a:endParaRPr lang="ru-RU"/>
          </a:p>
        </p:txBody>
      </p:sp>
      <p:sp>
        <p:nvSpPr>
          <p:cNvPr id="6" name="Rectangle 27"/>
          <p:cNvSpPr>
            <a:spLocks noGrp="1" noChangeArrowheads="1"/>
          </p:cNvSpPr>
          <p:nvPr>
            <p:ph type="sldNum" sz="quarter" idx="11"/>
          </p:nvPr>
        </p:nvSpPr>
        <p:spPr>
          <a:ln/>
        </p:spPr>
        <p:txBody>
          <a:bodyPr/>
          <a:lstStyle>
            <a:lvl1pPr>
              <a:defRPr/>
            </a:lvl1pPr>
          </a:lstStyle>
          <a:p>
            <a:pPr>
              <a:defRPr/>
            </a:pPr>
            <a:fld id="{E83071F0-EE2B-440F-A22A-EC2AA3C27A56}" type="slidenum">
              <a:rPr lang="ru-RU"/>
              <a:pPr>
                <a:defRPr/>
              </a:pPr>
              <a:t>‹#›</a:t>
            </a:fld>
            <a:endParaRPr lang="ru-RU"/>
          </a:p>
        </p:txBody>
      </p:sp>
      <p:sp>
        <p:nvSpPr>
          <p:cNvPr id="7"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6"/>
          <p:cNvSpPr>
            <a:spLocks noGrp="1" noChangeArrowheads="1"/>
          </p:cNvSpPr>
          <p:nvPr>
            <p:ph type="ftr" sz="quarter" idx="10"/>
          </p:nvPr>
        </p:nvSpPr>
        <p:spPr>
          <a:ln/>
        </p:spPr>
        <p:txBody>
          <a:bodyPr/>
          <a:lstStyle>
            <a:lvl1pPr>
              <a:defRPr/>
            </a:lvl1pPr>
          </a:lstStyle>
          <a:p>
            <a:pPr>
              <a:defRPr/>
            </a:pPr>
            <a:endParaRPr lang="ru-RU"/>
          </a:p>
        </p:txBody>
      </p:sp>
      <p:sp>
        <p:nvSpPr>
          <p:cNvPr id="6" name="Rectangle 27"/>
          <p:cNvSpPr>
            <a:spLocks noGrp="1" noChangeArrowheads="1"/>
          </p:cNvSpPr>
          <p:nvPr>
            <p:ph type="sldNum" sz="quarter" idx="11"/>
          </p:nvPr>
        </p:nvSpPr>
        <p:spPr>
          <a:ln/>
        </p:spPr>
        <p:txBody>
          <a:bodyPr/>
          <a:lstStyle>
            <a:lvl1pPr>
              <a:defRPr/>
            </a:lvl1pPr>
          </a:lstStyle>
          <a:p>
            <a:pPr>
              <a:defRPr/>
            </a:pPr>
            <a:fld id="{937D5E47-6F88-435F-87A5-7ED51A2D9049}" type="slidenum">
              <a:rPr lang="ru-RU"/>
              <a:pPr>
                <a:defRPr/>
              </a:pPr>
              <a:t>‹#›</a:t>
            </a:fld>
            <a:endParaRPr lang="ru-RU"/>
          </a:p>
        </p:txBody>
      </p:sp>
      <p:sp>
        <p:nvSpPr>
          <p:cNvPr id="7"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6451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ru-RU"/>
            </a:p>
          </p:txBody>
        </p:sp>
        <p:sp>
          <p:nvSpPr>
            <p:cNvPr id="1033"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1034"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1035"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p:spPr>
          <p:txBody>
            <a:bodyPr wrap="none" anchor="ctr"/>
            <a:lstStyle/>
            <a:p>
              <a:endParaRPr lang="ru-RU"/>
            </a:p>
          </p:txBody>
        </p:sp>
        <p:sp>
          <p:nvSpPr>
            <p:cNvPr id="1036"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ru-RU"/>
            </a:p>
          </p:txBody>
        </p:sp>
        <p:sp>
          <p:nvSpPr>
            <p:cNvPr id="1037"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ru-RU"/>
            </a:p>
          </p:txBody>
        </p:sp>
        <p:sp>
          <p:nvSpPr>
            <p:cNvPr id="6452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6452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1040"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ru-RU"/>
            </a:p>
          </p:txBody>
        </p:sp>
        <p:sp>
          <p:nvSpPr>
            <p:cNvPr id="1041"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1042"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p:spPr>
          <p:txBody>
            <a:bodyPr wrap="none" anchor="ctr"/>
            <a:lstStyle/>
            <a:p>
              <a:endParaRPr lang="ru-RU"/>
            </a:p>
          </p:txBody>
        </p:sp>
        <p:sp>
          <p:nvSpPr>
            <p:cNvPr id="1043"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p:spPr>
          <p:txBody>
            <a:bodyPr wrap="none" anchor="ctr"/>
            <a:lstStyle/>
            <a:p>
              <a:endParaRPr lang="ru-RU"/>
            </a:p>
          </p:txBody>
        </p:sp>
        <p:sp>
          <p:nvSpPr>
            <p:cNvPr id="6452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1045"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p:spPr>
          <p:txBody>
            <a:bodyPr wrap="none" anchor="ctr"/>
            <a:lstStyle/>
            <a:p>
              <a:endParaRPr lang="ru-RU"/>
            </a:p>
          </p:txBody>
        </p:sp>
        <p:sp>
          <p:nvSpPr>
            <p:cNvPr id="6452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1047"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6453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1049"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ru-RU"/>
            </a:p>
          </p:txBody>
        </p:sp>
        <p:sp>
          <p:nvSpPr>
            <p:cNvPr id="1050"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endParaRPr lang="ru-RU"/>
            </a:p>
          </p:txBody>
        </p:sp>
        <p:sp>
          <p:nvSpPr>
            <p:cNvPr id="1051"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endParaRPr lang="ru-RU"/>
            </a:p>
          </p:txBody>
        </p:sp>
        <p:sp>
          <p:nvSpPr>
            <p:cNvPr id="6453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grpSp>
      <p:sp>
        <p:nvSpPr>
          <p:cNvPr id="64536"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64537"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453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chemeClr val="tx1"/>
                </a:solidFill>
                <a:effectLst>
                  <a:outerShdw blurRad="38100" dist="38100" dir="2700000" algn="tl">
                    <a:srgbClr val="000000"/>
                  </a:outerShdw>
                </a:effectLst>
              </a:defRPr>
            </a:lvl1pPr>
          </a:lstStyle>
          <a:p>
            <a:pPr>
              <a:defRPr/>
            </a:pPr>
            <a:endParaRPr lang="ru-RU"/>
          </a:p>
        </p:txBody>
      </p:sp>
      <p:sp>
        <p:nvSpPr>
          <p:cNvPr id="64539"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chemeClr val="tx1"/>
                </a:solidFill>
                <a:effectLst>
                  <a:outerShdw blurRad="38100" dist="38100" dir="2700000" algn="tl">
                    <a:srgbClr val="000000"/>
                  </a:outerShdw>
                </a:effectLst>
              </a:defRPr>
            </a:lvl1pPr>
          </a:lstStyle>
          <a:p>
            <a:pPr>
              <a:defRPr/>
            </a:pPr>
            <a:fld id="{7C92C504-BF6E-46B0-9B01-4540A71974F5}" type="slidenum">
              <a:rPr lang="ru-RU"/>
              <a:pPr>
                <a:defRPr/>
              </a:pPr>
              <a:t>‹#›</a:t>
            </a:fld>
            <a:endParaRPr lang="ru-RU"/>
          </a:p>
        </p:txBody>
      </p:sp>
      <p:sp>
        <p:nvSpPr>
          <p:cNvPr id="64540"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b="0">
                <a:solidFill>
                  <a:schemeClr val="tx1"/>
                </a:solidFill>
                <a:effectLst>
                  <a:outerShdw blurRad="38100" dist="38100" dir="2700000" algn="tl">
                    <a:srgbClr val="000000"/>
                  </a:outerShdw>
                </a:effectLst>
              </a:defRPr>
            </a:lvl1pPr>
          </a:lstStyle>
          <a:p>
            <a:pPr>
              <a:defRPr/>
            </a:pPr>
            <a:endParaRPr lang="ru-RU"/>
          </a:p>
        </p:txBody>
      </p:sp>
    </p:spTree>
  </p:cSld>
  <p:clrMap bg1="dk2" tx1="lt1" bg2="dk1" tx2="lt2" accent1="accent1" accent2="accent2" accent3="accent3" accent4="accent4" accent5="accent5" accent6="accent6" hlink="hlink" folHlink="folHlink"/>
  <p:sldLayoutIdLst>
    <p:sldLayoutId id="214748424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588" y="0"/>
            <a:ext cx="9148762" cy="6851650"/>
            <a:chOff x="1" y="0"/>
            <a:chExt cx="5763" cy="4316"/>
          </a:xfrm>
        </p:grpSpPr>
        <p:sp>
          <p:nvSpPr>
            <p:cNvPr id="20582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20582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20582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grpSp>
          <p:nvGrpSpPr>
            <p:cNvPr id="2059" name="Group 6"/>
            <p:cNvGrpSpPr>
              <a:grpSpLocks/>
            </p:cNvGrpSpPr>
            <p:nvPr/>
          </p:nvGrpSpPr>
          <p:grpSpPr bwMode="auto">
            <a:xfrm>
              <a:off x="288" y="0"/>
              <a:ext cx="5098" cy="4316"/>
              <a:chOff x="288" y="0"/>
              <a:chExt cx="5098" cy="4316"/>
            </a:xfrm>
          </p:grpSpPr>
          <p:sp>
            <p:nvSpPr>
              <p:cNvPr id="20583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3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3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3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3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3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3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3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3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4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4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4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0584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grpSp>
        <p:sp>
          <p:nvSpPr>
            <p:cNvPr id="20584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20584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20584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2063"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ru-RU"/>
            </a:p>
          </p:txBody>
        </p:sp>
        <p:sp>
          <p:nvSpPr>
            <p:cNvPr id="2064"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ru-RU"/>
            </a:p>
          </p:txBody>
        </p:sp>
        <p:sp>
          <p:nvSpPr>
            <p:cNvPr id="20584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2066"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ru-RU"/>
            </a:p>
          </p:txBody>
        </p:sp>
        <p:sp>
          <p:nvSpPr>
            <p:cNvPr id="2067"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ru-RU"/>
            </a:p>
          </p:txBody>
        </p:sp>
        <p:sp>
          <p:nvSpPr>
            <p:cNvPr id="2068"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ru-RU"/>
            </a:p>
          </p:txBody>
        </p:sp>
        <p:sp>
          <p:nvSpPr>
            <p:cNvPr id="2069"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ru-RU"/>
            </a:p>
          </p:txBody>
        </p:sp>
        <p:sp>
          <p:nvSpPr>
            <p:cNvPr id="2070"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ru-RU"/>
            </a:p>
          </p:txBody>
        </p:sp>
        <p:grpSp>
          <p:nvGrpSpPr>
            <p:cNvPr id="2071" name="Group 31"/>
            <p:cNvGrpSpPr>
              <a:grpSpLocks/>
            </p:cNvGrpSpPr>
            <p:nvPr/>
          </p:nvGrpSpPr>
          <p:grpSpPr bwMode="auto">
            <a:xfrm>
              <a:off x="1" y="392"/>
              <a:ext cx="5758" cy="1571"/>
              <a:chOff x="1" y="392"/>
              <a:chExt cx="5758" cy="1571"/>
            </a:xfrm>
          </p:grpSpPr>
          <p:sp>
            <p:nvSpPr>
              <p:cNvPr id="2074"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endParaRPr lang="ru-RU"/>
              </a:p>
            </p:txBody>
          </p:sp>
          <p:sp>
            <p:nvSpPr>
              <p:cNvPr id="2075"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endParaRPr lang="ru-RU"/>
              </a:p>
            </p:txBody>
          </p:sp>
          <p:sp>
            <p:nvSpPr>
              <p:cNvPr id="2076"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endParaRPr lang="ru-RU"/>
              </a:p>
            </p:txBody>
          </p:sp>
          <p:sp>
            <p:nvSpPr>
              <p:cNvPr id="2077"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endParaRPr lang="ru-RU"/>
              </a:p>
            </p:txBody>
          </p:sp>
          <p:sp>
            <p:nvSpPr>
              <p:cNvPr id="2078"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endParaRPr lang="ru-RU"/>
              </a:p>
            </p:txBody>
          </p:sp>
        </p:grpSp>
        <p:sp>
          <p:nvSpPr>
            <p:cNvPr id="2072"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ru-RU"/>
            </a:p>
          </p:txBody>
        </p:sp>
        <p:sp>
          <p:nvSpPr>
            <p:cNvPr id="2073"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ru-RU"/>
            </a:p>
          </p:txBody>
        </p:sp>
      </p:grpSp>
      <p:sp>
        <p:nvSpPr>
          <p:cNvPr id="20586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20586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b="0">
                <a:solidFill>
                  <a:schemeClr val="tx1"/>
                </a:solidFill>
                <a:effectLst>
                  <a:outerShdw blurRad="38100" dist="38100" dir="2700000" algn="tl">
                    <a:srgbClr val="000000"/>
                  </a:outerShdw>
                </a:effectLst>
                <a:latin typeface="+mn-lt"/>
              </a:defRPr>
            </a:lvl1pPr>
          </a:lstStyle>
          <a:p>
            <a:pPr>
              <a:defRPr/>
            </a:pPr>
            <a:endParaRPr lang="ru-RU"/>
          </a:p>
        </p:txBody>
      </p:sp>
      <p:sp>
        <p:nvSpPr>
          <p:cNvPr id="20586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chemeClr val="tx1"/>
                </a:solidFill>
                <a:effectLst>
                  <a:outerShdw blurRad="38100" dist="38100" dir="2700000" algn="tl">
                    <a:srgbClr val="000000"/>
                  </a:outerShdw>
                </a:effectLst>
                <a:latin typeface="+mn-lt"/>
              </a:defRPr>
            </a:lvl1pPr>
          </a:lstStyle>
          <a:p>
            <a:pPr>
              <a:defRPr/>
            </a:pPr>
            <a:endParaRPr lang="ru-RU"/>
          </a:p>
        </p:txBody>
      </p:sp>
      <p:sp>
        <p:nvSpPr>
          <p:cNvPr id="20586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chemeClr val="tx1"/>
                </a:solidFill>
                <a:effectLst>
                  <a:outerShdw blurRad="38100" dist="38100" dir="2700000" algn="tl">
                    <a:srgbClr val="000000"/>
                  </a:outerShdw>
                </a:effectLst>
                <a:latin typeface="+mn-lt"/>
              </a:defRPr>
            </a:lvl1pPr>
          </a:lstStyle>
          <a:p>
            <a:pPr>
              <a:defRPr/>
            </a:pPr>
            <a:fld id="{4875925E-AFB3-4D68-9F98-99236491781D}" type="slidenum">
              <a:rPr lang="ru-RU"/>
              <a:pPr>
                <a:defRPr/>
              </a:pPr>
              <a:t>‹#›</a:t>
            </a:fld>
            <a:endParaRPr lang="ru-RU"/>
          </a:p>
        </p:txBody>
      </p:sp>
      <p:sp>
        <p:nvSpPr>
          <p:cNvPr id="20586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4244"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 id="2147484224"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mn-lt"/>
              </a:defRPr>
            </a:lvl1pPr>
          </a:lstStyle>
          <a:p>
            <a:pPr>
              <a:defRPr/>
            </a:pPr>
            <a:endParaRPr lang="ru-RU"/>
          </a:p>
        </p:txBody>
      </p:sp>
      <p:sp>
        <p:nvSpPr>
          <p:cNvPr id="20787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Black" pitchFamily="34" charset="0"/>
              </a:defRPr>
            </a:lvl1pPr>
          </a:lstStyle>
          <a:p>
            <a:pPr>
              <a:defRPr/>
            </a:pPr>
            <a:fld id="{547F7F5A-F5FD-47C5-A0BD-06A05F756422}" type="slidenum">
              <a:rPr lang="ru-RU"/>
              <a:pPr>
                <a:defRPr/>
              </a:pPr>
              <a:t>‹#›</a:t>
            </a:fld>
            <a:endParaRPr lang="ru-RU"/>
          </a:p>
        </p:txBody>
      </p:sp>
      <p:grpSp>
        <p:nvGrpSpPr>
          <p:cNvPr id="3076" name="Group 4"/>
          <p:cNvGrpSpPr>
            <a:grpSpLocks/>
          </p:cNvGrpSpPr>
          <p:nvPr/>
        </p:nvGrpSpPr>
        <p:grpSpPr bwMode="auto">
          <a:xfrm>
            <a:off x="0" y="0"/>
            <a:ext cx="9144000" cy="546100"/>
            <a:chOff x="0" y="0"/>
            <a:chExt cx="5760" cy="344"/>
          </a:xfrm>
        </p:grpSpPr>
        <p:sp>
          <p:nvSpPr>
            <p:cNvPr id="3080"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endParaRPr lang="ru-RU" sz="2400" b="0">
                <a:solidFill>
                  <a:schemeClr val="tx1"/>
                </a:solidFill>
                <a:latin typeface="Times New Roman" pitchFamily="18" charset="0"/>
              </a:endParaRPr>
            </a:p>
          </p:txBody>
        </p:sp>
        <p:sp>
          <p:nvSpPr>
            <p:cNvPr id="3081"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3082"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a:endParaRPr lang="ru-RU" b="0">
                <a:solidFill>
                  <a:schemeClr val="hlink"/>
                </a:solidFill>
                <a:latin typeface="Arial" charset="0"/>
              </a:endParaRPr>
            </a:p>
          </p:txBody>
        </p:sp>
        <p:sp>
          <p:nvSpPr>
            <p:cNvPr id="3083"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a:endParaRPr lang="ru-RU" b="0">
                <a:solidFill>
                  <a:schemeClr val="hlink"/>
                </a:solidFill>
                <a:latin typeface="Arial" charset="0"/>
              </a:endParaRPr>
            </a:p>
          </p:txBody>
        </p:sp>
        <p:sp>
          <p:nvSpPr>
            <p:cNvPr id="3084"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a:endParaRPr lang="ru-RU" b="0">
                <a:solidFill>
                  <a:schemeClr val="accent2"/>
                </a:solidFill>
                <a:latin typeface="Arial" charset="0"/>
              </a:endParaRPr>
            </a:p>
          </p:txBody>
        </p:sp>
        <p:sp>
          <p:nvSpPr>
            <p:cNvPr id="3085"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a:endParaRPr lang="ru-RU" b="0">
                <a:solidFill>
                  <a:schemeClr val="hlink"/>
                </a:solidFill>
                <a:latin typeface="Arial" charset="0"/>
              </a:endParaRPr>
            </a:p>
          </p:txBody>
        </p:sp>
        <p:sp>
          <p:nvSpPr>
            <p:cNvPr id="3086"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a:endParaRPr lang="ru-RU" sz="2400" b="0">
                <a:solidFill>
                  <a:schemeClr val="tx1"/>
                </a:solidFill>
                <a:latin typeface="Times New Roman" pitchFamily="18" charset="0"/>
              </a:endParaRPr>
            </a:p>
          </p:txBody>
        </p:sp>
        <p:sp>
          <p:nvSpPr>
            <p:cNvPr id="3087"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a:endParaRPr lang="ru-RU" b="0">
                <a:solidFill>
                  <a:schemeClr val="accent2"/>
                </a:solidFill>
                <a:latin typeface="Arial" charset="0"/>
              </a:endParaRPr>
            </a:p>
          </p:txBody>
        </p:sp>
        <p:sp>
          <p:nvSpPr>
            <p:cNvPr id="3088"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a:endParaRPr lang="ru-RU" b="0">
                <a:solidFill>
                  <a:schemeClr val="accent2"/>
                </a:solidFill>
                <a:latin typeface="Arial" charset="0"/>
              </a:endParaRPr>
            </a:p>
          </p:txBody>
        </p:sp>
      </p:grpSp>
      <p:sp>
        <p:nvSpPr>
          <p:cNvPr id="307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0788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mn-lt"/>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4245"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 id="214748423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extLst/>
          </a:lstStyle>
          <a:p>
            <a:r>
              <a:rPr lang="ru-RU" smtClean="0"/>
              <a:t>Образец заголовка</a:t>
            </a:r>
            <a:endParaRPr lang="en-US"/>
          </a:p>
        </p:txBody>
      </p:sp>
      <p:sp>
        <p:nvSpPr>
          <p:cNvPr id="4103" name="Текст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ru-RU"/>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ru-RU"/>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5A2A2A4A-D4C7-4C00-9BFF-D015F2EACCB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246" r:id="rId1"/>
    <p:sldLayoutId id="2147484236" r:id="rId2"/>
    <p:sldLayoutId id="2147484247" r:id="rId3"/>
    <p:sldLayoutId id="2147484237" r:id="rId4"/>
    <p:sldLayoutId id="2147484238" r:id="rId5"/>
    <p:sldLayoutId id="2147484239" r:id="rId6"/>
    <p:sldLayoutId id="2147484248" r:id="rId7"/>
    <p:sldLayoutId id="2147484240" r:id="rId8"/>
    <p:sldLayoutId id="2147484249" r:id="rId9"/>
    <p:sldLayoutId id="2147484241" r:id="rId10"/>
    <p:sldLayoutId id="214748424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96975"/>
            <a:ext cx="9144000" cy="3816350"/>
          </a:xfrm>
        </p:spPr>
        <p:txBody>
          <a:bodyPr/>
          <a:lstStyle/>
          <a:p>
            <a:pPr eaLnBrk="1" hangingPunct="1">
              <a:defRPr/>
            </a:pPr>
            <a:r>
              <a:rPr lang="ru-RU" dirty="0" smtClean="0"/>
              <a:t>Логические функции </a:t>
            </a:r>
            <a:br>
              <a:rPr lang="ru-RU" dirty="0" smtClean="0"/>
            </a:br>
            <a:r>
              <a:rPr lang="ru-RU" dirty="0" smtClean="0"/>
              <a:t>в </a:t>
            </a:r>
            <a:r>
              <a:rPr lang="en-US" dirty="0" smtClean="0"/>
              <a:t>MS Excel </a:t>
            </a:r>
            <a:r>
              <a:rPr lang="ru-RU" dirty="0" smtClean="0"/>
              <a:t/>
            </a:r>
            <a:br>
              <a:rPr lang="ru-RU" dirty="0" smtClean="0"/>
            </a:br>
            <a:r>
              <a:rPr lang="ru-RU" dirty="0" smtClean="0"/>
              <a:t>и примеры их использования</a:t>
            </a:r>
          </a:p>
        </p:txBody>
      </p:sp>
      <p:sp>
        <p:nvSpPr>
          <p:cNvPr id="3" name="Прямоугольник 2"/>
          <p:cNvSpPr/>
          <p:nvPr/>
        </p:nvSpPr>
        <p:spPr>
          <a:xfrm>
            <a:off x="31972" y="188640"/>
            <a:ext cx="9112028" cy="738664"/>
          </a:xfrm>
          <a:prstGeom prst="rect">
            <a:avLst/>
          </a:prstGeom>
        </p:spPr>
        <p:txBody>
          <a:bodyPr wrap="square">
            <a:spAutoFit/>
          </a:bodyPr>
          <a:lstStyle/>
          <a:p>
            <a:pPr lvl="0" algn="ctr"/>
            <a:r>
              <a:rPr lang="ru-RU" sz="1400" b="1" dirty="0" smtClean="0">
                <a:solidFill>
                  <a:srgbClr val="0070C0"/>
                </a:solidFill>
                <a:effectLst/>
                <a:latin typeface="+mj-lt"/>
                <a:ea typeface="Times New Roman" panose="02020603050405020304" pitchFamily="18" charset="0"/>
                <a:cs typeface="Times New Roman" panose="02020603050405020304" pitchFamily="18" charset="0"/>
              </a:rPr>
              <a:t>Второй Всероссийский фестиваль передового педагогического опыта</a:t>
            </a:r>
          </a:p>
          <a:p>
            <a:pPr lvl="0" algn="ctr"/>
            <a:r>
              <a:rPr lang="ru-RU" sz="1400" b="1" dirty="0" smtClean="0">
                <a:solidFill>
                  <a:srgbClr val="FF0000"/>
                </a:solidFill>
                <a:latin typeface="+mj-lt"/>
                <a:cs typeface="Times New Roman" panose="02020603050405020304" pitchFamily="18" charset="0"/>
              </a:rPr>
              <a:t>«Современные методы и приемы обучения»</a:t>
            </a:r>
            <a:endParaRPr lang="ru-RU" sz="1400" b="1" dirty="0" smtClean="0">
              <a:solidFill>
                <a:srgbClr val="FF0000"/>
              </a:solidFill>
              <a:effectLst/>
              <a:latin typeface="+mj-lt"/>
              <a:cs typeface="Times New Roman" panose="02020603050405020304" pitchFamily="18" charset="0"/>
            </a:endParaRPr>
          </a:p>
          <a:p>
            <a:pPr algn="ctr"/>
            <a:r>
              <a:rPr lang="ru-RU" sz="1400" b="1" dirty="0" smtClean="0">
                <a:solidFill>
                  <a:schemeClr val="tx1"/>
                </a:solidFill>
              </a:rPr>
              <a:t>февраль - май 2014 года</a:t>
            </a:r>
            <a:endParaRPr lang="ru-RU" sz="1400" b="1" dirty="0">
              <a:solidFill>
                <a:schemeClr val="tx1"/>
              </a:solidFill>
            </a:endParaRPr>
          </a:p>
        </p:txBody>
      </p:sp>
      <p:sp>
        <p:nvSpPr>
          <p:cNvPr id="4" name="Прямоугольник 3"/>
          <p:cNvSpPr/>
          <p:nvPr/>
        </p:nvSpPr>
        <p:spPr>
          <a:xfrm>
            <a:off x="151599" y="5589240"/>
            <a:ext cx="8992401" cy="523220"/>
          </a:xfrm>
          <a:prstGeom prst="rect">
            <a:avLst/>
          </a:prstGeom>
        </p:spPr>
        <p:txBody>
          <a:bodyPr wrap="square">
            <a:spAutoFit/>
          </a:bodyPr>
          <a:lstStyle/>
          <a:p>
            <a:pPr lvl="0" algn="ctr"/>
            <a:r>
              <a:rPr lang="ru-RU" sz="1400" b="1" dirty="0" smtClean="0">
                <a:solidFill>
                  <a:srgbClr val="0070C0"/>
                </a:solidFill>
                <a:effectLst/>
                <a:latin typeface="+mj-lt"/>
                <a:ea typeface="Times New Roman" panose="02020603050405020304" pitchFamily="18" charset="0"/>
                <a:cs typeface="Times New Roman" panose="02020603050405020304" pitchFamily="18" charset="0"/>
              </a:rPr>
              <a:t>Электронное периодическое издание НАУКОГРАД</a:t>
            </a:r>
            <a:endParaRPr lang="ru-RU" sz="1400" b="1" dirty="0" smtClean="0">
              <a:solidFill>
                <a:srgbClr val="0070C0"/>
              </a:solidFill>
              <a:effectLst/>
              <a:latin typeface="+mj-lt"/>
              <a:cs typeface="Times New Roman" panose="02020603050405020304" pitchFamily="18" charset="0"/>
            </a:endParaRPr>
          </a:p>
          <a:p>
            <a:pPr algn="ctr"/>
            <a:r>
              <a:rPr lang="ru-RU" sz="1400" b="1" dirty="0" smtClean="0">
                <a:solidFill>
                  <a:schemeClr val="tx1"/>
                </a:solidFill>
              </a:rPr>
              <a:t>февраль - май 2014 года</a:t>
            </a:r>
            <a:endParaRPr lang="ru-RU" sz="14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3000" fill="hold"/>
                                        <p:tgtEl>
                                          <p:spTgt spid="2050"/>
                                        </p:tgtEl>
                                        <p:attrNameLst>
                                          <p:attrName>ppt_x</p:attrName>
                                        </p:attrNameLst>
                                      </p:cBhvr>
                                      <p:tavLst>
                                        <p:tav tm="0">
                                          <p:val>
                                            <p:strVal val="#ppt_x"/>
                                          </p:val>
                                        </p:tav>
                                        <p:tav tm="100000">
                                          <p:val>
                                            <p:strVal val="#ppt_x"/>
                                          </p:val>
                                        </p:tav>
                                      </p:tavLst>
                                    </p:anim>
                                    <p:anim calcmode="lin" valueType="num">
                                      <p:cBhvr additive="base">
                                        <p:cTn id="8" dur="3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68313" y="1557338"/>
            <a:ext cx="8229600" cy="3300412"/>
          </a:xfrm>
        </p:spPr>
        <p:txBody>
          <a:bodyPr/>
          <a:lstStyle/>
          <a:p>
            <a:pPr eaLnBrk="1" hangingPunct="1">
              <a:defRPr/>
            </a:pPr>
            <a:r>
              <a:rPr lang="ru-RU" sz="6500" i="1" dirty="0" smtClean="0"/>
              <a:t>Логическая функция</a:t>
            </a:r>
            <a:br>
              <a:rPr lang="ru-RU" sz="6500" i="1" dirty="0" smtClean="0"/>
            </a:br>
            <a:r>
              <a:rPr lang="ru-RU" sz="6500" i="1" dirty="0" smtClean="0"/>
              <a:t>«ИЛИ»</a:t>
            </a:r>
            <a:endParaRPr lang="ru-RU" sz="65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14018"/>
                                        </p:tgtEl>
                                        <p:attrNameLst>
                                          <p:attrName>style.visibility</p:attrName>
                                        </p:attrNameLst>
                                      </p:cBhvr>
                                      <p:to>
                                        <p:strVal val="visible"/>
                                      </p:to>
                                    </p:set>
                                    <p:animEffect transition="in" filter="wheel(4)">
                                      <p:cBhvr>
                                        <p:cTn id="7" dur="2000"/>
                                        <p:tgtEl>
                                          <p:spTgt spid="214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idx="1"/>
          </p:nvPr>
        </p:nvSpPr>
        <p:spPr>
          <a:xfrm>
            <a:off x="0" y="476250"/>
            <a:ext cx="9144000" cy="6048375"/>
          </a:xfrm>
        </p:spPr>
        <p:txBody>
          <a:bodyPr/>
          <a:lstStyle/>
          <a:p>
            <a:pPr eaLnBrk="1" hangingPunct="1">
              <a:buFont typeface="Wingdings" pitchFamily="2" charset="2"/>
              <a:buNone/>
              <a:defRPr/>
            </a:pPr>
            <a:endParaRPr lang="ru-RU" i="1" dirty="0" smtClean="0"/>
          </a:p>
          <a:p>
            <a:pPr algn="ctr" eaLnBrk="1" hangingPunct="1">
              <a:buFont typeface="Wingdings" pitchFamily="2" charset="2"/>
              <a:buNone/>
              <a:defRPr/>
            </a:pPr>
            <a:r>
              <a:rPr lang="ru-RU" sz="2800" dirty="0" smtClean="0"/>
              <a:t>Общий формат функции:</a:t>
            </a:r>
          </a:p>
          <a:p>
            <a:pPr eaLnBrk="1" hangingPunct="1">
              <a:buFont typeface="Wingdings" pitchFamily="2" charset="2"/>
              <a:buNone/>
              <a:defRPr/>
            </a:pPr>
            <a:r>
              <a:rPr lang="ru-RU" sz="2800" dirty="0" smtClean="0"/>
              <a:t> </a:t>
            </a:r>
          </a:p>
          <a:p>
            <a:pPr algn="ctr" eaLnBrk="1" hangingPunct="1">
              <a:buFont typeface="Wingdings" pitchFamily="2" charset="2"/>
              <a:buNone/>
              <a:defRPr/>
            </a:pPr>
            <a:r>
              <a:rPr lang="ru-RU" sz="2200" dirty="0" smtClean="0"/>
              <a:t>ИЛИ (Логическое_значение_1; логическое_значение_2;...)</a:t>
            </a:r>
          </a:p>
          <a:p>
            <a:pPr algn="ctr" eaLnBrk="1" hangingPunct="1">
              <a:buFont typeface="Wingdings" pitchFamily="2" charset="2"/>
              <a:buNone/>
              <a:defRPr/>
            </a:pPr>
            <a:endParaRPr lang="ru-RU" sz="2800" dirty="0" smtClean="0"/>
          </a:p>
          <a:p>
            <a:pPr eaLnBrk="1" hangingPunct="1">
              <a:defRPr/>
            </a:pPr>
            <a:r>
              <a:rPr lang="ru-RU" sz="2600" dirty="0" smtClean="0"/>
              <a:t>Это логическое выражение (условие) принимает значение «истина», если выполняется хотя бы одно логическое значение.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16066">
                                            <p:txEl>
                                              <p:pRg st="1" end="1"/>
                                            </p:txEl>
                                          </p:spTgt>
                                        </p:tgtEl>
                                        <p:attrNameLst>
                                          <p:attrName>style.visibility</p:attrName>
                                        </p:attrNameLst>
                                      </p:cBhvr>
                                      <p:to>
                                        <p:strVal val="visible"/>
                                      </p:to>
                                    </p:set>
                                    <p:animEffect transition="in" filter="blinds(horizontal)">
                                      <p:cBhvr>
                                        <p:cTn id="7" dur="1000"/>
                                        <p:tgtEl>
                                          <p:spTgt spid="216066">
                                            <p:txEl>
                                              <p:pRg st="1" end="1"/>
                                            </p:txEl>
                                          </p:spTgt>
                                        </p:tgtEl>
                                      </p:cBhvr>
                                    </p:animEffect>
                                  </p:childTnLst>
                                </p:cTn>
                              </p:par>
                            </p:childTnLst>
                          </p:cTn>
                        </p:par>
                        <p:par>
                          <p:cTn id="8" fill="hold" nodeType="afterGroup">
                            <p:stCondLst>
                              <p:cond delay="1000"/>
                            </p:stCondLst>
                            <p:childTnLst>
                              <p:par>
                                <p:cTn id="9" presetID="3" presetClass="entr" presetSubtype="10" fill="hold" nodeType="afterEffect">
                                  <p:stCondLst>
                                    <p:cond delay="0"/>
                                  </p:stCondLst>
                                  <p:childTnLst>
                                    <p:set>
                                      <p:cBhvr>
                                        <p:cTn id="10" dur="1" fill="hold">
                                          <p:stCondLst>
                                            <p:cond delay="0"/>
                                          </p:stCondLst>
                                        </p:cTn>
                                        <p:tgtEl>
                                          <p:spTgt spid="216066">
                                            <p:txEl>
                                              <p:pRg st="3" end="3"/>
                                            </p:txEl>
                                          </p:spTgt>
                                        </p:tgtEl>
                                        <p:attrNameLst>
                                          <p:attrName>style.visibility</p:attrName>
                                        </p:attrNameLst>
                                      </p:cBhvr>
                                      <p:to>
                                        <p:strVal val="visible"/>
                                      </p:to>
                                    </p:set>
                                    <p:animEffect transition="in" filter="blinds(horizontal)">
                                      <p:cBhvr>
                                        <p:cTn id="11" dur="1000"/>
                                        <p:tgtEl>
                                          <p:spTgt spid="216066">
                                            <p:txEl>
                                              <p:pRg st="3" end="3"/>
                                            </p:txEl>
                                          </p:spTgt>
                                        </p:tgtEl>
                                      </p:cBhvr>
                                    </p:animEffect>
                                  </p:childTnLst>
                                </p:cTn>
                              </p:par>
                            </p:childTnLst>
                          </p:cTn>
                        </p:par>
                        <p:par>
                          <p:cTn id="12" fill="hold" nodeType="afterGroup">
                            <p:stCondLst>
                              <p:cond delay="2000"/>
                            </p:stCondLst>
                            <p:childTnLst>
                              <p:par>
                                <p:cTn id="13" presetID="3" presetClass="entr" presetSubtype="10" fill="hold" nodeType="afterEffect">
                                  <p:stCondLst>
                                    <p:cond delay="0"/>
                                  </p:stCondLst>
                                  <p:childTnLst>
                                    <p:set>
                                      <p:cBhvr>
                                        <p:cTn id="14" dur="1" fill="hold">
                                          <p:stCondLst>
                                            <p:cond delay="0"/>
                                          </p:stCondLst>
                                        </p:cTn>
                                        <p:tgtEl>
                                          <p:spTgt spid="216066">
                                            <p:txEl>
                                              <p:pRg st="5" end="5"/>
                                            </p:txEl>
                                          </p:spTgt>
                                        </p:tgtEl>
                                        <p:attrNameLst>
                                          <p:attrName>style.visibility</p:attrName>
                                        </p:attrNameLst>
                                      </p:cBhvr>
                                      <p:to>
                                        <p:strVal val="visible"/>
                                      </p:to>
                                    </p:set>
                                    <p:animEffect transition="in" filter="blinds(horizontal)">
                                      <p:cBhvr>
                                        <p:cTn id="15" dur="1000"/>
                                        <p:tgtEl>
                                          <p:spTgt spid="2160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4000" dirty="0" smtClean="0"/>
              <a:t>Задание №2: </a:t>
            </a:r>
          </a:p>
        </p:txBody>
      </p:sp>
      <p:sp>
        <p:nvSpPr>
          <p:cNvPr id="3" name="Содержимое 2"/>
          <p:cNvSpPr>
            <a:spLocks noGrp="1"/>
          </p:cNvSpPr>
          <p:nvPr>
            <p:ph idx="1"/>
          </p:nvPr>
        </p:nvSpPr>
        <p:spPr>
          <a:xfrm>
            <a:off x="428625" y="1785938"/>
            <a:ext cx="8229600" cy="4530725"/>
          </a:xfrm>
        </p:spPr>
        <p:txBody>
          <a:bodyPr/>
          <a:lstStyle/>
          <a:p>
            <a:pPr>
              <a:defRPr/>
            </a:pPr>
            <a:r>
              <a:rPr lang="ru-RU" sz="2800" dirty="0" smtClean="0"/>
              <a:t>В столбец «Примечание 2» ввести формулу так, чтобы выдавалось сообщение «зачет», если оценка  «3», «4» или «5» и сообщение «нет зачета» в противном случае.</a:t>
            </a:r>
          </a:p>
          <a:p>
            <a:pPr>
              <a:buFont typeface="Wingdings" pitchFamily="2" charset="2"/>
              <a:buNone/>
              <a:defRPr/>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468313" y="1557338"/>
            <a:ext cx="8229600" cy="2376487"/>
          </a:xfrm>
        </p:spPr>
        <p:txBody>
          <a:bodyPr/>
          <a:lstStyle/>
          <a:p>
            <a:pPr eaLnBrk="1" hangingPunct="1">
              <a:defRPr/>
            </a:pPr>
            <a:r>
              <a:rPr lang="ru-RU" sz="6500" i="1" dirty="0" smtClean="0"/>
              <a:t>Логическая функция «И»</a:t>
            </a:r>
            <a:endParaRPr lang="ru-RU" sz="65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17090"/>
                                        </p:tgtEl>
                                        <p:attrNameLst>
                                          <p:attrName>style.visibility</p:attrName>
                                        </p:attrNameLst>
                                      </p:cBhvr>
                                      <p:to>
                                        <p:strVal val="visible"/>
                                      </p:to>
                                    </p:set>
                                    <p:animEffect transition="in" filter="wheel(4)">
                                      <p:cBhvr>
                                        <p:cTn id="7" dur="2000"/>
                                        <p:tgtEl>
                                          <p:spTgt spid="217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idx="1"/>
          </p:nvPr>
        </p:nvSpPr>
        <p:spPr>
          <a:xfrm>
            <a:off x="0" y="476250"/>
            <a:ext cx="9144000" cy="5040313"/>
          </a:xfrm>
        </p:spPr>
        <p:txBody>
          <a:bodyPr/>
          <a:lstStyle/>
          <a:p>
            <a:pPr eaLnBrk="1" hangingPunct="1">
              <a:buFont typeface="Wingdings" pitchFamily="2" charset="2"/>
              <a:buNone/>
              <a:defRPr/>
            </a:pPr>
            <a:endParaRPr lang="ru-RU" i="1" dirty="0" smtClean="0"/>
          </a:p>
          <a:p>
            <a:pPr algn="ctr" eaLnBrk="1" hangingPunct="1">
              <a:buFont typeface="Wingdings" pitchFamily="2" charset="2"/>
              <a:buNone/>
              <a:defRPr/>
            </a:pPr>
            <a:r>
              <a:rPr lang="ru-RU" sz="2800" dirty="0" smtClean="0"/>
              <a:t>Общий формат функции:</a:t>
            </a:r>
          </a:p>
          <a:p>
            <a:pPr eaLnBrk="1" hangingPunct="1">
              <a:buFont typeface="Wingdings" pitchFamily="2" charset="2"/>
              <a:buNone/>
              <a:defRPr/>
            </a:pPr>
            <a:r>
              <a:rPr lang="ru-RU" sz="2800" dirty="0" smtClean="0"/>
              <a:t> </a:t>
            </a:r>
          </a:p>
          <a:p>
            <a:pPr algn="ctr" eaLnBrk="1" hangingPunct="1">
              <a:buFont typeface="Wingdings" pitchFamily="2" charset="2"/>
              <a:buNone/>
              <a:defRPr/>
            </a:pPr>
            <a:r>
              <a:rPr lang="ru-RU" sz="2200" dirty="0" smtClean="0"/>
              <a:t>И (Логическое_значение_1; логическое_значение_2;......)</a:t>
            </a:r>
          </a:p>
          <a:p>
            <a:pPr eaLnBrk="1" hangingPunct="1">
              <a:buFont typeface="Wingdings" pitchFamily="2" charset="2"/>
              <a:buNone/>
              <a:defRPr/>
            </a:pPr>
            <a:endParaRPr lang="ru-RU" sz="2800" dirty="0" smtClean="0"/>
          </a:p>
          <a:p>
            <a:pPr eaLnBrk="1" hangingPunct="1">
              <a:defRPr/>
            </a:pPr>
            <a:r>
              <a:rPr lang="ru-RU" sz="2600" dirty="0" smtClean="0"/>
              <a:t>Если все заданные логические значения выполняются одновременно, то выдаётся значение «истина». Если не выполняется хотя бы одно условие, то выдается значение «ложь».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18114">
                                            <p:txEl>
                                              <p:pRg st="1" end="1"/>
                                            </p:txEl>
                                          </p:spTgt>
                                        </p:tgtEl>
                                        <p:attrNameLst>
                                          <p:attrName>style.visibility</p:attrName>
                                        </p:attrNameLst>
                                      </p:cBhvr>
                                      <p:to>
                                        <p:strVal val="visible"/>
                                      </p:to>
                                    </p:set>
                                    <p:animEffect transition="in" filter="blinds(horizontal)">
                                      <p:cBhvr>
                                        <p:cTn id="7" dur="1000"/>
                                        <p:tgtEl>
                                          <p:spTgt spid="218114">
                                            <p:txEl>
                                              <p:pRg st="1" end="1"/>
                                            </p:txEl>
                                          </p:spTgt>
                                        </p:tgtEl>
                                      </p:cBhvr>
                                    </p:animEffect>
                                  </p:childTnLst>
                                </p:cTn>
                              </p:par>
                            </p:childTnLst>
                          </p:cTn>
                        </p:par>
                        <p:par>
                          <p:cTn id="8" fill="hold" nodeType="afterGroup">
                            <p:stCondLst>
                              <p:cond delay="1000"/>
                            </p:stCondLst>
                            <p:childTnLst>
                              <p:par>
                                <p:cTn id="9" presetID="3" presetClass="entr" presetSubtype="10" fill="hold" nodeType="afterEffect">
                                  <p:stCondLst>
                                    <p:cond delay="0"/>
                                  </p:stCondLst>
                                  <p:childTnLst>
                                    <p:set>
                                      <p:cBhvr>
                                        <p:cTn id="10" dur="1" fill="hold">
                                          <p:stCondLst>
                                            <p:cond delay="0"/>
                                          </p:stCondLst>
                                        </p:cTn>
                                        <p:tgtEl>
                                          <p:spTgt spid="218114">
                                            <p:txEl>
                                              <p:pRg st="3" end="3"/>
                                            </p:txEl>
                                          </p:spTgt>
                                        </p:tgtEl>
                                        <p:attrNameLst>
                                          <p:attrName>style.visibility</p:attrName>
                                        </p:attrNameLst>
                                      </p:cBhvr>
                                      <p:to>
                                        <p:strVal val="visible"/>
                                      </p:to>
                                    </p:set>
                                    <p:animEffect transition="in" filter="blinds(horizontal)">
                                      <p:cBhvr>
                                        <p:cTn id="11" dur="1000"/>
                                        <p:tgtEl>
                                          <p:spTgt spid="218114">
                                            <p:txEl>
                                              <p:pRg st="3" end="3"/>
                                            </p:txEl>
                                          </p:spTgt>
                                        </p:tgtEl>
                                      </p:cBhvr>
                                    </p:animEffect>
                                  </p:childTnLst>
                                </p:cTn>
                              </p:par>
                            </p:childTnLst>
                          </p:cTn>
                        </p:par>
                        <p:par>
                          <p:cTn id="12" fill="hold" nodeType="afterGroup">
                            <p:stCondLst>
                              <p:cond delay="2000"/>
                            </p:stCondLst>
                            <p:childTnLst>
                              <p:par>
                                <p:cTn id="13" presetID="3" presetClass="entr" presetSubtype="10" fill="hold" nodeType="afterEffect">
                                  <p:stCondLst>
                                    <p:cond delay="0"/>
                                  </p:stCondLst>
                                  <p:childTnLst>
                                    <p:set>
                                      <p:cBhvr>
                                        <p:cTn id="14" dur="1" fill="hold">
                                          <p:stCondLst>
                                            <p:cond delay="0"/>
                                          </p:stCondLst>
                                        </p:cTn>
                                        <p:tgtEl>
                                          <p:spTgt spid="218114">
                                            <p:txEl>
                                              <p:pRg st="5" end="5"/>
                                            </p:txEl>
                                          </p:spTgt>
                                        </p:tgtEl>
                                        <p:attrNameLst>
                                          <p:attrName>style.visibility</p:attrName>
                                        </p:attrNameLst>
                                      </p:cBhvr>
                                      <p:to>
                                        <p:strVal val="visible"/>
                                      </p:to>
                                    </p:set>
                                    <p:animEffect transition="in" filter="blinds(horizontal)">
                                      <p:cBhvr>
                                        <p:cTn id="15" dur="1000"/>
                                        <p:tgtEl>
                                          <p:spTgt spid="2181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4000" dirty="0" smtClean="0"/>
              <a:t>Задание №3: </a:t>
            </a:r>
          </a:p>
        </p:txBody>
      </p:sp>
      <p:sp>
        <p:nvSpPr>
          <p:cNvPr id="3" name="Содержимое 2"/>
          <p:cNvSpPr>
            <a:spLocks noGrp="1"/>
          </p:cNvSpPr>
          <p:nvPr>
            <p:ph idx="1"/>
          </p:nvPr>
        </p:nvSpPr>
        <p:spPr>
          <a:xfrm>
            <a:off x="428625" y="1785938"/>
            <a:ext cx="8229600" cy="4530725"/>
          </a:xfrm>
        </p:spPr>
        <p:txBody>
          <a:bodyPr/>
          <a:lstStyle/>
          <a:p>
            <a:pPr>
              <a:defRPr/>
            </a:pPr>
            <a:r>
              <a:rPr lang="ru-RU" sz="2800" dirty="0" smtClean="0"/>
              <a:t>В столбец «Примечание 3» ввести формулу так, чтобы выводилось сообщение «зачет», если оценка больше «2» но меньше или равна «5», и сообщение «нет зачета» в противном случае.</a:t>
            </a:r>
          </a:p>
          <a:p>
            <a:pPr>
              <a:buFont typeface="Wingdings" pitchFamily="2" charset="2"/>
              <a:buNone/>
              <a:defRPr/>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179388" y="1557338"/>
            <a:ext cx="8713787" cy="2376487"/>
          </a:xfrm>
        </p:spPr>
        <p:txBody>
          <a:bodyPr/>
          <a:lstStyle/>
          <a:p>
            <a:pPr eaLnBrk="1" hangingPunct="1">
              <a:defRPr/>
            </a:pPr>
            <a:r>
              <a:rPr lang="ru-RU" sz="6600" i="1" smtClean="0"/>
              <a:t>Вложенные функции</a:t>
            </a:r>
            <a:br>
              <a:rPr lang="ru-RU" sz="6600" i="1" smtClean="0"/>
            </a:br>
            <a:r>
              <a:rPr lang="ru-RU" sz="6600" i="1" smtClean="0"/>
              <a:t> «ЕСЛИ»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19138"/>
                                        </p:tgtEl>
                                        <p:attrNameLst>
                                          <p:attrName>style.visibility</p:attrName>
                                        </p:attrNameLst>
                                      </p:cBhvr>
                                      <p:to>
                                        <p:strVal val="visible"/>
                                      </p:to>
                                    </p:set>
                                    <p:animEffect transition="in" filter="wheel(4)">
                                      <p:cBhvr>
                                        <p:cTn id="7" dur="2000"/>
                                        <p:tgtEl>
                                          <p:spTgt spid="219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idx="1"/>
          </p:nvPr>
        </p:nvSpPr>
        <p:spPr>
          <a:xfrm>
            <a:off x="0" y="836613"/>
            <a:ext cx="9144000" cy="4248150"/>
          </a:xfrm>
        </p:spPr>
        <p:txBody>
          <a:bodyPr/>
          <a:lstStyle/>
          <a:p>
            <a:pPr eaLnBrk="1" hangingPunct="1">
              <a:buFont typeface="Wingdings" pitchFamily="2" charset="2"/>
              <a:buNone/>
              <a:defRPr/>
            </a:pPr>
            <a:endParaRPr lang="ru-RU" i="1" smtClean="0"/>
          </a:p>
          <a:p>
            <a:pPr eaLnBrk="1" hangingPunct="1">
              <a:defRPr/>
            </a:pPr>
            <a:r>
              <a:rPr lang="ru-RU" smtClean="0"/>
              <a:t>Условные операторы могут иметь вложенную конструкцию, когда в ветви «Да» (см. блок-схему) вместо оператора 1 или в ветви «Нет» вместо оператора 2 должно проверяться ещё одно условие. В этом случае используются вложенные операторы.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220162">
                                            <p:txEl>
                                              <p:pRg st="1" end="1"/>
                                            </p:txEl>
                                          </p:spTgt>
                                        </p:tgtEl>
                                        <p:attrNameLst>
                                          <p:attrName>style.visibility</p:attrName>
                                        </p:attrNameLst>
                                      </p:cBhvr>
                                      <p:to>
                                        <p:strVal val="visible"/>
                                      </p:to>
                                    </p:set>
                                    <p:animEffect transition="in" filter="wedge">
                                      <p:cBhvr>
                                        <p:cTn id="7" dur="2000"/>
                                        <p:tgtEl>
                                          <p:spTgt spid="2201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457200" y="277813"/>
            <a:ext cx="8229600" cy="1063625"/>
          </a:xfrm>
        </p:spPr>
        <p:txBody>
          <a:bodyPr/>
          <a:lstStyle/>
          <a:p>
            <a:pPr algn="l" eaLnBrk="1" hangingPunct="1">
              <a:defRPr/>
            </a:pPr>
            <a:r>
              <a:rPr lang="ru-RU" sz="2500" dirty="0" smtClean="0">
                <a:solidFill>
                  <a:schemeClr val="tx1"/>
                </a:solidFill>
                <a:latin typeface="Verdana" pitchFamily="34" charset="0"/>
              </a:rPr>
              <a:t>Рассмотрим случай, когда вместо оператора 1 необходимо поставить еще одно условие. </a:t>
            </a:r>
            <a:br>
              <a:rPr lang="ru-RU" sz="2500" dirty="0" smtClean="0">
                <a:solidFill>
                  <a:schemeClr val="tx1"/>
                </a:solidFill>
                <a:latin typeface="Verdana" pitchFamily="34" charset="0"/>
              </a:rPr>
            </a:br>
            <a:endParaRPr lang="ru-RU" sz="2500" dirty="0" smtClean="0">
              <a:solidFill>
                <a:schemeClr val="tx1"/>
              </a:solidFill>
              <a:latin typeface="Verdana" pitchFamily="34" charset="0"/>
            </a:endParaRPr>
          </a:p>
        </p:txBody>
      </p:sp>
      <p:pic>
        <p:nvPicPr>
          <p:cNvPr id="67" name="Содержимое 66" descr="Рисунок1.png"/>
          <p:cNvPicPr>
            <a:picLocks noGrp="1" noChangeAspect="1"/>
          </p:cNvPicPr>
          <p:nvPr>
            <p:ph idx="1"/>
          </p:nvPr>
        </p:nvPicPr>
        <p:blipFill>
          <a:blip r:embed="rId2" cstate="print"/>
          <a:srcRect/>
          <a:stretch>
            <a:fillRect/>
          </a:stretch>
        </p:blipFill>
        <p:spPr>
          <a:xfrm>
            <a:off x="1184275" y="1500188"/>
            <a:ext cx="6775450" cy="4143375"/>
          </a:xfrm>
        </p:spPr>
      </p:pic>
      <p:sp>
        <p:nvSpPr>
          <p:cNvPr id="35" name="Rectangle 2"/>
          <p:cNvSpPr txBox="1">
            <a:spLocks noChangeArrowheads="1"/>
          </p:cNvSpPr>
          <p:nvPr/>
        </p:nvSpPr>
        <p:spPr bwMode="auto">
          <a:xfrm>
            <a:off x="0" y="5794375"/>
            <a:ext cx="9144000" cy="777875"/>
          </a:xfrm>
          <a:prstGeom prst="rect">
            <a:avLst/>
          </a:prstGeom>
          <a:noFill/>
          <a:ln w="9525">
            <a:noFill/>
            <a:miter lim="800000"/>
            <a:headEnd/>
            <a:tailEnd/>
          </a:ln>
        </p:spPr>
        <p:txBody>
          <a:bodyPr anchor="ctr" anchorCtr="1"/>
          <a:lstStyle/>
          <a:p>
            <a:pPr algn="l">
              <a:buFont typeface="Wingdings" pitchFamily="2" charset="2"/>
              <a:buNone/>
            </a:pPr>
            <a:r>
              <a:rPr lang="ru-RU" sz="2000" b="0">
                <a:solidFill>
                  <a:schemeClr val="tx1"/>
                </a:solidFill>
              </a:rPr>
              <a:t>Логическая функция имеет вид:</a:t>
            </a:r>
          </a:p>
          <a:p>
            <a:pPr algn="l">
              <a:buFont typeface="Wingdings" pitchFamily="2" charset="2"/>
              <a:buNone/>
            </a:pPr>
            <a:r>
              <a:rPr lang="ru-RU" sz="2000" b="0">
                <a:solidFill>
                  <a:schemeClr val="tx1"/>
                </a:solidFill>
              </a:rPr>
              <a:t>ЕСЛИ (условие1; Если (условие2;</a:t>
            </a:r>
            <a:r>
              <a:rPr lang="en-US" sz="2000" b="0">
                <a:solidFill>
                  <a:schemeClr val="tx1"/>
                </a:solidFill>
              </a:rPr>
              <a:t> </a:t>
            </a:r>
            <a:r>
              <a:rPr lang="ru-RU" sz="2000" b="0">
                <a:solidFill>
                  <a:schemeClr val="tx1"/>
                </a:solidFill>
              </a:rPr>
              <a:t>оператор1; оператор2); оператор3)</a:t>
            </a:r>
          </a:p>
        </p:txBody>
      </p:sp>
      <p:sp>
        <p:nvSpPr>
          <p:cNvPr id="71" name="Прямоугольник 70"/>
          <p:cNvSpPr/>
          <p:nvPr/>
        </p:nvSpPr>
        <p:spPr>
          <a:xfrm>
            <a:off x="642938" y="1071563"/>
            <a:ext cx="5629275" cy="476250"/>
          </a:xfrm>
          <a:prstGeom prst="rect">
            <a:avLst/>
          </a:prstGeom>
        </p:spPr>
        <p:txBody>
          <a:bodyPr wrap="none">
            <a:spAutoFit/>
          </a:bodyPr>
          <a:lstStyle/>
          <a:p>
            <a:pPr>
              <a:defRPr/>
            </a:pPr>
            <a:r>
              <a:rPr lang="ru-RU" sz="2500" b="0" dirty="0">
                <a:solidFill>
                  <a:schemeClr val="tx1"/>
                </a:solidFill>
                <a:effectLst>
                  <a:outerShdw blurRad="38100" dist="38100" dir="2700000" algn="tl">
                    <a:srgbClr val="000000"/>
                  </a:outerShdw>
                </a:effectLst>
                <a:latin typeface="Verdana" pitchFamily="34" charset="0"/>
                <a:ea typeface="+mj-ea"/>
                <a:cs typeface="+mj-cs"/>
              </a:rPr>
              <a:t>При этом блок-схема имеет вид:</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box(in)">
                                      <p:cBhvr>
                                        <p:cTn id="7" dur="1000"/>
                                        <p:tgtEl>
                                          <p:spTgt spid="221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diamond(in)">
                                      <p:cBhvr>
                                        <p:cTn id="12" dur="1000"/>
                                        <p:tgtEl>
                                          <p:spTgt spid="71"/>
                                        </p:tgtEl>
                                      </p:cBhvr>
                                    </p:animEffect>
                                  </p:childTnLst>
                                </p:cTn>
                              </p:par>
                              <p:par>
                                <p:cTn id="13" presetID="8" presetClass="entr" presetSubtype="16" fill="hold" nodeType="with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diamond(in)">
                                      <p:cBhvr>
                                        <p:cTn id="15" dur="1000"/>
                                        <p:tgtEl>
                                          <p:spTgt spid="6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diamond(in)">
                                      <p:cBhvr>
                                        <p:cTn id="20"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P spid="35" grpId="0"/>
      <p:bldP spid="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277813"/>
            <a:ext cx="8229600" cy="793750"/>
          </a:xfrm>
        </p:spPr>
        <p:txBody>
          <a:bodyPr/>
          <a:lstStyle/>
          <a:p>
            <a:pPr algn="l" eaLnBrk="1" hangingPunct="1">
              <a:defRPr/>
            </a:pPr>
            <a:r>
              <a:rPr lang="ru-RU" sz="2500" dirty="0" smtClean="0">
                <a:solidFill>
                  <a:schemeClr val="tx1"/>
                </a:solidFill>
                <a:latin typeface="Verdana" pitchFamily="34" charset="0"/>
              </a:rPr>
              <a:t>Рассмотрим случай, когда вместо оператора 2 необходимо поставить еще одно условие. </a:t>
            </a:r>
            <a:endParaRPr lang="ru-RU" sz="4000" dirty="0" smtClean="0"/>
          </a:p>
        </p:txBody>
      </p:sp>
      <p:sp>
        <p:nvSpPr>
          <p:cNvPr id="222211" name="Rectangle 3"/>
          <p:cNvSpPr>
            <a:spLocks noGrp="1" noChangeArrowheads="1"/>
          </p:cNvSpPr>
          <p:nvPr>
            <p:ph idx="1"/>
          </p:nvPr>
        </p:nvSpPr>
        <p:spPr>
          <a:xfrm>
            <a:off x="0" y="5715000"/>
            <a:ext cx="9144000" cy="714375"/>
          </a:xfrm>
        </p:spPr>
        <p:txBody>
          <a:bodyPr anchor="b"/>
          <a:lstStyle/>
          <a:p>
            <a:pPr eaLnBrk="1" hangingPunct="1">
              <a:buFont typeface="Wingdings" pitchFamily="2" charset="2"/>
              <a:buNone/>
              <a:defRPr/>
            </a:pPr>
            <a:r>
              <a:rPr lang="ru-RU" sz="2000" dirty="0" smtClean="0"/>
              <a:t>Логическая функция имеет вид:</a:t>
            </a:r>
          </a:p>
          <a:p>
            <a:pPr eaLnBrk="1" hangingPunct="1">
              <a:buFont typeface="Wingdings" pitchFamily="2" charset="2"/>
              <a:buNone/>
              <a:defRPr/>
            </a:pPr>
            <a:r>
              <a:rPr lang="ru-RU" sz="1800" dirty="0" smtClean="0"/>
              <a:t>ЕСЛИ (условие1; оператор1; ЕСЛИ (условие2; оператор2; оператор3) )</a:t>
            </a:r>
          </a:p>
        </p:txBody>
      </p:sp>
      <p:sp>
        <p:nvSpPr>
          <p:cNvPr id="63" name="Rectangle 2"/>
          <p:cNvSpPr txBox="1">
            <a:spLocks noChangeArrowheads="1"/>
          </p:cNvSpPr>
          <p:nvPr/>
        </p:nvSpPr>
        <p:spPr bwMode="auto">
          <a:xfrm>
            <a:off x="571500" y="1571625"/>
            <a:ext cx="8229600" cy="4143375"/>
          </a:xfrm>
          <a:prstGeom prst="rect">
            <a:avLst/>
          </a:prstGeom>
          <a:noFill/>
          <a:ln w="9525">
            <a:noFill/>
            <a:miter lim="800000"/>
            <a:headEnd/>
            <a:tailEnd/>
          </a:ln>
          <a:effectLst/>
        </p:spPr>
        <p:txBody>
          <a:bodyPr anchor="ctr" anchorCtr="1"/>
          <a:lstStyle/>
          <a:p>
            <a:pPr algn="l">
              <a:defRPr/>
            </a:pPr>
            <a:endParaRPr lang="ru-RU" sz="4000" b="0" kern="0" dirty="0">
              <a:solidFill>
                <a:schemeClr val="tx2"/>
              </a:solidFill>
              <a:effectLst>
                <a:outerShdw blurRad="38100" dist="38100" dir="2700000" algn="tl">
                  <a:srgbClr val="000000"/>
                </a:outerShdw>
              </a:effectLst>
              <a:latin typeface="+mj-lt"/>
              <a:ea typeface="+mj-ea"/>
              <a:cs typeface="+mj-cs"/>
            </a:endParaRPr>
          </a:p>
        </p:txBody>
      </p:sp>
      <p:pic>
        <p:nvPicPr>
          <p:cNvPr id="64" name="Рисунок 63" descr="Рисунок2.png"/>
          <p:cNvPicPr>
            <a:picLocks noChangeAspect="1"/>
          </p:cNvPicPr>
          <p:nvPr/>
        </p:nvPicPr>
        <p:blipFill>
          <a:blip r:embed="rId2" cstate="print"/>
          <a:srcRect/>
          <a:stretch>
            <a:fillRect/>
          </a:stretch>
        </p:blipFill>
        <p:spPr bwMode="auto">
          <a:xfrm>
            <a:off x="695325" y="1643063"/>
            <a:ext cx="7753350" cy="4000500"/>
          </a:xfrm>
          <a:prstGeom prst="rect">
            <a:avLst/>
          </a:prstGeom>
          <a:noFill/>
          <a:ln w="9525">
            <a:noFill/>
            <a:miter lim="800000"/>
            <a:headEnd/>
            <a:tailEnd/>
          </a:ln>
        </p:spPr>
      </p:pic>
      <p:sp>
        <p:nvSpPr>
          <p:cNvPr id="65" name="Прямоугольник 64"/>
          <p:cNvSpPr/>
          <p:nvPr/>
        </p:nvSpPr>
        <p:spPr>
          <a:xfrm>
            <a:off x="642938" y="1071563"/>
            <a:ext cx="5741987" cy="476250"/>
          </a:xfrm>
          <a:prstGeom prst="rect">
            <a:avLst/>
          </a:prstGeom>
        </p:spPr>
        <p:txBody>
          <a:bodyPr wrap="none">
            <a:spAutoFit/>
          </a:bodyPr>
          <a:lstStyle/>
          <a:p>
            <a:pPr>
              <a:defRPr/>
            </a:pPr>
            <a:r>
              <a:rPr lang="ru-RU" sz="2500" b="0" dirty="0">
                <a:solidFill>
                  <a:schemeClr val="tx1"/>
                </a:solidFill>
                <a:effectLst>
                  <a:outerShdw blurRad="38100" dist="38100" dir="2700000" algn="tl">
                    <a:srgbClr val="000000"/>
                  </a:outerShdw>
                </a:effectLst>
                <a:latin typeface="Verdana" pitchFamily="34" charset="0"/>
                <a:ea typeface="+mj-ea"/>
                <a:cs typeface="+mj-cs"/>
              </a:rPr>
              <a:t>При этом блок-схема имеет вид: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22210"/>
                                        </p:tgtEl>
                                        <p:attrNameLst>
                                          <p:attrName>style.visibility</p:attrName>
                                        </p:attrNameLst>
                                      </p:cBhvr>
                                      <p:to>
                                        <p:strVal val="visible"/>
                                      </p:to>
                                    </p:set>
                                    <p:anim calcmode="lin" valueType="num">
                                      <p:cBhvr additive="base">
                                        <p:cTn id="7" dur="1000" fill="hold"/>
                                        <p:tgtEl>
                                          <p:spTgt spid="222210"/>
                                        </p:tgtEl>
                                        <p:attrNameLst>
                                          <p:attrName>ppt_x</p:attrName>
                                        </p:attrNameLst>
                                      </p:cBhvr>
                                      <p:tavLst>
                                        <p:tav tm="0">
                                          <p:val>
                                            <p:strVal val="#ppt_x"/>
                                          </p:val>
                                        </p:tav>
                                        <p:tav tm="100000">
                                          <p:val>
                                            <p:strVal val="#ppt_x"/>
                                          </p:val>
                                        </p:tav>
                                      </p:tavLst>
                                    </p:anim>
                                    <p:anim calcmode="lin" valueType="num">
                                      <p:cBhvr additive="base">
                                        <p:cTn id="8" dur="1000" fill="hold"/>
                                        <p:tgtEl>
                                          <p:spTgt spid="2222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diamond(in)">
                                      <p:cBhvr>
                                        <p:cTn id="13" dur="1000"/>
                                        <p:tgtEl>
                                          <p:spTgt spid="65"/>
                                        </p:tgtEl>
                                      </p:cBhvr>
                                    </p:animEffect>
                                  </p:childTnLst>
                                </p:cTn>
                              </p:par>
                              <p:par>
                                <p:cTn id="14" presetID="4" presetClass="entr" presetSubtype="16" fill="hold" nodeType="withEffect">
                                  <p:stCondLst>
                                    <p:cond delay="0"/>
                                  </p:stCondLst>
                                  <p:childTnLst>
                                    <p:set>
                                      <p:cBhvr>
                                        <p:cTn id="15" dur="1" fill="hold">
                                          <p:stCondLst>
                                            <p:cond delay="0"/>
                                          </p:stCondLst>
                                        </p:cTn>
                                        <p:tgtEl>
                                          <p:spTgt spid="64"/>
                                        </p:tgtEl>
                                        <p:attrNameLst>
                                          <p:attrName>style.visibility</p:attrName>
                                        </p:attrNameLst>
                                      </p:cBhvr>
                                      <p:to>
                                        <p:strVal val="visible"/>
                                      </p:to>
                                    </p:set>
                                    <p:animEffect transition="in" filter="box(in)">
                                      <p:cBhvr>
                                        <p:cTn id="16" dur="1000"/>
                                        <p:tgtEl>
                                          <p:spTgt spid="6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222211">
                                            <p:txEl>
                                              <p:pRg st="0" end="0"/>
                                            </p:txEl>
                                          </p:spTgt>
                                        </p:tgtEl>
                                        <p:attrNameLst>
                                          <p:attrName>style.visibility</p:attrName>
                                        </p:attrNameLst>
                                      </p:cBhvr>
                                      <p:to>
                                        <p:strVal val="visible"/>
                                      </p:to>
                                    </p:set>
                                    <p:animEffect transition="in" filter="diamond(in)">
                                      <p:cBhvr>
                                        <p:cTn id="21" dur="1000"/>
                                        <p:tgtEl>
                                          <p:spTgt spid="222211">
                                            <p:txEl>
                                              <p:pRg st="0" end="0"/>
                                            </p:txEl>
                                          </p:spTgt>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222211">
                                            <p:txEl>
                                              <p:pRg st="1" end="1"/>
                                            </p:txEl>
                                          </p:spTgt>
                                        </p:tgtEl>
                                        <p:attrNameLst>
                                          <p:attrName>style.visibility</p:attrName>
                                        </p:attrNameLst>
                                      </p:cBhvr>
                                      <p:to>
                                        <p:strVal val="visible"/>
                                      </p:to>
                                    </p:set>
                                    <p:animEffect transition="in" filter="diamond(in)">
                                      <p:cBhvr>
                                        <p:cTn id="24" dur="1000"/>
                                        <p:tgtEl>
                                          <p:spTgt spid="222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p:bldP spid="222211" grpId="0" build="p"/>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43000" y="214313"/>
            <a:ext cx="7264400" cy="1195387"/>
          </a:xfrm>
        </p:spPr>
        <p:txBody>
          <a:bodyPr/>
          <a:lstStyle/>
          <a:p>
            <a:pPr eaLnBrk="1" hangingPunct="1">
              <a:defRPr/>
            </a:pPr>
            <a:r>
              <a:rPr lang="ru-RU" sz="4000" dirty="0" smtClean="0"/>
              <a:t>Понятие логических функций и их виды</a:t>
            </a:r>
          </a:p>
        </p:txBody>
      </p:sp>
      <p:sp>
        <p:nvSpPr>
          <p:cNvPr id="3075" name="Rectangle 3"/>
          <p:cNvSpPr>
            <a:spLocks noGrp="1" noChangeArrowheads="1"/>
          </p:cNvSpPr>
          <p:nvPr>
            <p:ph idx="1"/>
          </p:nvPr>
        </p:nvSpPr>
        <p:spPr/>
        <p:txBody>
          <a:bodyPr/>
          <a:lstStyle/>
          <a:p>
            <a:pPr eaLnBrk="1" hangingPunct="1">
              <a:buFont typeface="Wingdings" pitchFamily="2" charset="2"/>
              <a:buNone/>
              <a:defRPr/>
            </a:pPr>
            <a:r>
              <a:rPr lang="ru-RU" sz="2800" dirty="0" smtClean="0"/>
              <a:t>К логическим функциям относятся такие функции, которые позволяют выбрать то или иное решение в зависимости от  выполнения одного или нескольких условий.</a:t>
            </a:r>
          </a:p>
          <a:p>
            <a:pPr eaLnBrk="1" hangingPunct="1">
              <a:buFont typeface="Wingdings" pitchFamily="2" charset="2"/>
              <a:buNone/>
              <a:defRPr/>
            </a:pPr>
            <a:r>
              <a:rPr lang="ru-RU" sz="2800" dirty="0" smtClean="0"/>
              <a:t>С помощью этих функций в </a:t>
            </a:r>
            <a:r>
              <a:rPr lang="en-US" sz="2800" dirty="0" smtClean="0"/>
              <a:t>Excel</a:t>
            </a:r>
            <a:r>
              <a:rPr lang="ru-RU" sz="2800" dirty="0" smtClean="0"/>
              <a:t> можно предпринять одно действие, если условие выполняется, и другое – если условие не выполняется</a:t>
            </a:r>
            <a:r>
              <a:rPr lang="ru-RU" sz="2400" dirty="0" smtClean="0"/>
              <a:t>.</a:t>
            </a:r>
            <a:endParaRPr lang="en-US" sz="2400" dirty="0" smtClean="0"/>
          </a:p>
          <a:p>
            <a:pPr eaLnBrk="1" hangingPunct="1">
              <a:buFont typeface="Wingdings" pitchFamily="2" charset="2"/>
              <a:buNone/>
              <a:defRPr/>
            </a:pPr>
            <a:endParaRPr lang="ru-RU"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2000" fill="hold"/>
                                        <p:tgtEl>
                                          <p:spTgt spid="3074"/>
                                        </p:tgtEl>
                                        <p:attrNameLst>
                                          <p:attrName>ppt_x</p:attrName>
                                        </p:attrNameLst>
                                      </p:cBhvr>
                                      <p:tavLst>
                                        <p:tav tm="0">
                                          <p:val>
                                            <p:strVal val="#ppt_x"/>
                                          </p:val>
                                        </p:tav>
                                        <p:tav tm="100000">
                                          <p:val>
                                            <p:strVal val="#ppt_x"/>
                                          </p:val>
                                        </p:tav>
                                      </p:tavLst>
                                    </p:anim>
                                    <p:anim calcmode="lin" valueType="num">
                                      <p:cBhvr additive="base">
                                        <p:cTn id="8" dur="2000" fill="hold"/>
                                        <p:tgtEl>
                                          <p:spTgt spid="307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2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 calcmode="lin" valueType="num">
                                      <p:cBhvr additive="base">
                                        <p:cTn id="17" dur="2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4000" dirty="0" smtClean="0"/>
              <a:t>Задание №4: </a:t>
            </a:r>
          </a:p>
        </p:txBody>
      </p:sp>
      <p:sp>
        <p:nvSpPr>
          <p:cNvPr id="3" name="Содержимое 2"/>
          <p:cNvSpPr>
            <a:spLocks noGrp="1"/>
          </p:cNvSpPr>
          <p:nvPr>
            <p:ph idx="1"/>
          </p:nvPr>
        </p:nvSpPr>
        <p:spPr>
          <a:xfrm>
            <a:off x="428625" y="1785938"/>
            <a:ext cx="8229600" cy="3286125"/>
          </a:xfrm>
        </p:spPr>
        <p:txBody>
          <a:bodyPr/>
          <a:lstStyle/>
          <a:p>
            <a:pPr>
              <a:defRPr/>
            </a:pPr>
            <a:r>
              <a:rPr lang="ru-RU" sz="2800" dirty="0" smtClean="0"/>
              <a:t>В столбец «Примечание 4» ввести формулу так, чтобы выдавалось сообщение «зачет», если оценка «3», «4» или «5», сообщение «нет зачета», если оценка «2» или «1», и сообщение «ошибка» в противном случае.</a:t>
            </a:r>
          </a:p>
          <a:p>
            <a:pPr>
              <a:buFont typeface="Wingdings" pitchFamily="2" charset="2"/>
              <a:buNone/>
              <a:defRPr/>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4000" dirty="0" smtClean="0"/>
              <a:t>Дополнительное задание </a:t>
            </a:r>
          </a:p>
        </p:txBody>
      </p:sp>
      <p:sp>
        <p:nvSpPr>
          <p:cNvPr id="3" name="Содержимое 2"/>
          <p:cNvSpPr>
            <a:spLocks noGrp="1"/>
          </p:cNvSpPr>
          <p:nvPr>
            <p:ph idx="1"/>
          </p:nvPr>
        </p:nvSpPr>
        <p:spPr>
          <a:xfrm>
            <a:off x="428625" y="1571625"/>
            <a:ext cx="8229600" cy="4530725"/>
          </a:xfrm>
        </p:spPr>
        <p:txBody>
          <a:bodyPr/>
          <a:lstStyle/>
          <a:p>
            <a:pPr>
              <a:defRPr/>
            </a:pPr>
            <a:r>
              <a:rPr lang="ru-RU" sz="2800" dirty="0" smtClean="0"/>
              <a:t>В столбец «Примечание 5» ввести формулу так, чтобы выдавалось сообщение «отлично», если оценка «5», сообщение «хорошо», если оценка «4», сообщение «удовлетворительно», если оценка 3, сообщение «неудовлетворительно» или «плохо», если оценка «2» или «1», и сообщение «Ошибка» в противном случае.</a:t>
            </a:r>
          </a:p>
          <a:p>
            <a:pPr>
              <a:defRPr/>
            </a:pPr>
            <a:endParaRPr lang="ru-RU" sz="2800" dirty="0" smtClean="0"/>
          </a:p>
          <a:p>
            <a:pPr>
              <a:buFont typeface="Wingdings" pitchFamily="2" charset="2"/>
              <a:buNone/>
              <a:defRPr/>
            </a:pP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1052512"/>
          </a:xfrm>
        </p:spPr>
        <p:txBody>
          <a:bodyPr/>
          <a:lstStyle/>
          <a:p>
            <a:pPr eaLnBrk="1" fontAlgn="auto" hangingPunct="1">
              <a:spcAft>
                <a:spcPts val="0"/>
              </a:spcAft>
              <a:defRPr/>
            </a:pPr>
            <a:r>
              <a:rPr lang="ru-RU" sz="5400" dirty="0" smtClean="0">
                <a:solidFill>
                  <a:schemeClr val="accent1">
                    <a:tint val="88000"/>
                    <a:satMod val="150000"/>
                  </a:schemeClr>
                </a:solidFill>
              </a:rPr>
              <a:t>Домашнее задание </a:t>
            </a:r>
            <a:endParaRPr lang="ru-RU" sz="5400" dirty="0">
              <a:solidFill>
                <a:schemeClr val="accent1">
                  <a:tint val="88000"/>
                  <a:satMod val="150000"/>
                </a:schemeClr>
              </a:solidFill>
            </a:endParaRPr>
          </a:p>
        </p:txBody>
      </p:sp>
      <p:sp>
        <p:nvSpPr>
          <p:cNvPr id="1028" name="Содержимое 2"/>
          <p:cNvSpPr>
            <a:spLocks noGrp="1"/>
          </p:cNvSpPr>
          <p:nvPr>
            <p:ph idx="1"/>
          </p:nvPr>
        </p:nvSpPr>
        <p:spPr>
          <a:xfrm>
            <a:off x="503238" y="530225"/>
            <a:ext cx="8183562" cy="4627563"/>
          </a:xfrm>
        </p:spPr>
        <p:txBody>
          <a:bodyPr/>
          <a:lstStyle/>
          <a:p>
            <a:pPr eaLnBrk="1" hangingPunct="1">
              <a:defRPr/>
            </a:pPr>
            <a:r>
              <a:rPr lang="ru-RU" sz="3600" dirty="0" smtClean="0"/>
              <a:t>Вычислить значение функции </a:t>
            </a:r>
          </a:p>
          <a:p>
            <a:pPr marL="0" indent="0" eaLnBrk="1" hangingPunct="1">
              <a:buFont typeface="Wingdings 2" pitchFamily="18" charset="2"/>
              <a:buNone/>
              <a:defRPr/>
            </a:pPr>
            <a:endParaRPr lang="ru-RU" smtClean="0"/>
          </a:p>
          <a:p>
            <a:pPr marL="0" indent="0" eaLnBrk="1" hangingPunct="1">
              <a:buFont typeface="Wingdings 2" pitchFamily="18" charset="2"/>
              <a:buNone/>
              <a:defRPr/>
            </a:pPr>
            <a:endParaRPr lang="en-US" dirty="0"/>
          </a:p>
          <a:p>
            <a:pPr marL="0" indent="0" eaLnBrk="1" hangingPunct="1">
              <a:buFont typeface="Wingdings 2" pitchFamily="18" charset="2"/>
              <a:buNone/>
              <a:defRPr/>
            </a:pPr>
            <a:endParaRPr lang="en-US" dirty="0" smtClean="0"/>
          </a:p>
          <a:p>
            <a:pPr marL="0" indent="0" eaLnBrk="1" hangingPunct="1">
              <a:buFont typeface="Wingdings 2" pitchFamily="18" charset="2"/>
              <a:buNone/>
              <a:defRPr/>
            </a:pPr>
            <a:endParaRPr lang="en-US" dirty="0"/>
          </a:p>
          <a:p>
            <a:pPr marL="0" indent="0" eaLnBrk="1" hangingPunct="1">
              <a:buFont typeface="Wingdings 2" pitchFamily="18" charset="2"/>
              <a:buNone/>
              <a:defRPr/>
            </a:pPr>
            <a:endParaRPr lang="en-US" dirty="0" smtClean="0"/>
          </a:p>
          <a:p>
            <a:pPr marL="0" indent="0" eaLnBrk="1" hangingPunct="1">
              <a:buFont typeface="Wingdings 2" pitchFamily="18" charset="2"/>
              <a:buNone/>
              <a:defRPr/>
            </a:pPr>
            <a:endParaRPr lang="en-US" dirty="0"/>
          </a:p>
          <a:p>
            <a:pPr marL="0" indent="0" eaLnBrk="1" hangingPunct="1">
              <a:buFont typeface="Wingdings 2" pitchFamily="18" charset="2"/>
              <a:buNone/>
              <a:defRPr/>
            </a:pPr>
            <a:r>
              <a:rPr lang="ru-RU" dirty="0" smtClean="0"/>
              <a:t>Для следующих значениях аргумента Х</a:t>
            </a:r>
          </a:p>
          <a:p>
            <a:pPr marL="0" indent="0" algn="ctr" eaLnBrk="1" hangingPunct="1">
              <a:buFont typeface="Wingdings 2" pitchFamily="18" charset="2"/>
              <a:buNone/>
              <a:defRPr/>
            </a:pPr>
            <a:r>
              <a:rPr lang="ru-RU" dirty="0" smtClean="0"/>
              <a:t>1</a:t>
            </a:r>
            <a:r>
              <a:rPr lang="en-US" dirty="0" smtClean="0"/>
              <a:t>&lt;=X&lt;=4 </a:t>
            </a:r>
            <a:r>
              <a:rPr lang="ru-RU" dirty="0" smtClean="0"/>
              <a:t>с шагом 0,25</a:t>
            </a:r>
          </a:p>
        </p:txBody>
      </p:sp>
      <p:graphicFrame>
        <p:nvGraphicFramePr>
          <p:cNvPr id="33796" name="Object 3"/>
          <p:cNvGraphicFramePr>
            <a:graphicFrameLocks noChangeAspect="1"/>
          </p:cNvGraphicFramePr>
          <p:nvPr/>
        </p:nvGraphicFramePr>
        <p:xfrm>
          <a:off x="571500" y="1857375"/>
          <a:ext cx="8001000" cy="2036763"/>
        </p:xfrm>
        <a:graphic>
          <a:graphicData uri="http://schemas.openxmlformats.org/presentationml/2006/ole">
            <mc:AlternateContent xmlns:mc="http://schemas.openxmlformats.org/markup-compatibility/2006">
              <mc:Choice xmlns:v="urn:schemas-microsoft-com:vml" Requires="v">
                <p:oleObj spid="_x0000_s33797" name="Формула" r:id="rId3" imgW="1701800" imgH="482600" progId="Equation.3">
                  <p:embed/>
                </p:oleObj>
              </mc:Choice>
              <mc:Fallback>
                <p:oleObj name="Формула" r:id="rId3" imgW="1701800" imgH="482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857375"/>
                        <a:ext cx="8001000" cy="203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t>Литература</a:t>
            </a:r>
            <a:endParaRPr lang="ru-RU" dirty="0"/>
          </a:p>
        </p:txBody>
      </p:sp>
      <p:sp>
        <p:nvSpPr>
          <p:cNvPr id="3" name="Содержимое 2"/>
          <p:cNvSpPr>
            <a:spLocks noGrp="1"/>
          </p:cNvSpPr>
          <p:nvPr>
            <p:ph idx="1"/>
          </p:nvPr>
        </p:nvSpPr>
        <p:spPr/>
        <p:txBody>
          <a:bodyPr/>
          <a:lstStyle/>
          <a:p>
            <a:pPr>
              <a:defRPr/>
            </a:pPr>
            <a:r>
              <a:rPr lang="ru-RU" dirty="0" smtClean="0"/>
              <a:t>1. Конспект урока</a:t>
            </a:r>
          </a:p>
          <a:p>
            <a:pPr>
              <a:defRPr/>
            </a:pPr>
            <a:r>
              <a:rPr lang="ru-RU" dirty="0" smtClean="0"/>
              <a:t>2. </a:t>
            </a:r>
            <a:r>
              <a:rPr lang="ru-RU" dirty="0" err="1" smtClean="0"/>
              <a:t>Гохберг</a:t>
            </a:r>
            <a:r>
              <a:rPr lang="ru-RU" dirty="0" smtClean="0"/>
              <a:t> Г.С., </a:t>
            </a:r>
            <a:r>
              <a:rPr lang="ru-RU" dirty="0" err="1" smtClean="0"/>
              <a:t>Зафиевский</a:t>
            </a:r>
            <a:r>
              <a:rPr lang="ru-RU" dirty="0" smtClean="0"/>
              <a:t> А.В., </a:t>
            </a:r>
            <a:r>
              <a:rPr lang="ru-RU" dirty="0" err="1" smtClean="0"/>
              <a:t>Короткин</a:t>
            </a:r>
            <a:r>
              <a:rPr lang="ru-RU" dirty="0" smtClean="0"/>
              <a:t> А.А. «Информационные технологии», стр. 87-90</a:t>
            </a:r>
          </a:p>
          <a:p>
            <a:pPr>
              <a:defRPr/>
            </a:pPr>
            <a:r>
              <a:rPr lang="ru-RU" dirty="0" smtClean="0"/>
              <a:t>Гвоздева В.А. «Информатика, автоматизированные информационные технологии и системы», стр. 277-282</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Спасибо за внимание</a:t>
            </a:r>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7"/>
          <p:cNvGrpSpPr>
            <a:grpSpLocks noChangeAspect="1"/>
          </p:cNvGrpSpPr>
          <p:nvPr/>
        </p:nvGrpSpPr>
        <p:grpSpPr bwMode="auto">
          <a:xfrm>
            <a:off x="142875" y="2357438"/>
            <a:ext cx="8713788" cy="2752725"/>
            <a:chOff x="279" y="1019"/>
            <a:chExt cx="3888" cy="720"/>
          </a:xfrm>
        </p:grpSpPr>
        <p:cxnSp>
          <p:nvCxnSpPr>
            <p:cNvPr id="14340" name="_s1028"/>
            <p:cNvCxnSpPr>
              <a:cxnSpLocks noChangeShapeType="1"/>
              <a:stCxn id="14348" idx="0"/>
              <a:endCxn id="14344" idx="2"/>
            </p:cNvCxnSpPr>
            <p:nvPr/>
          </p:nvCxnSpPr>
          <p:spPr bwMode="auto">
            <a:xfrm rot="16200000" flipV="1">
              <a:off x="2919" y="635"/>
              <a:ext cx="144" cy="1489"/>
            </a:xfrm>
            <a:prstGeom prst="bentConnector3">
              <a:avLst>
                <a:gd name="adj1" fmla="val 50000"/>
              </a:avLst>
            </a:prstGeom>
            <a:noFill/>
            <a:ln w="28575">
              <a:solidFill>
                <a:schemeClr val="tx1"/>
              </a:solidFill>
              <a:miter lim="800000"/>
              <a:headEnd/>
              <a:tailEnd/>
            </a:ln>
          </p:spPr>
        </p:cxnSp>
        <p:cxnSp>
          <p:nvCxnSpPr>
            <p:cNvPr id="14341" name="_s1029"/>
            <p:cNvCxnSpPr>
              <a:cxnSpLocks noChangeShapeType="1"/>
              <a:stCxn id="14347" idx="0"/>
              <a:endCxn id="14344" idx="2"/>
            </p:cNvCxnSpPr>
            <p:nvPr/>
          </p:nvCxnSpPr>
          <p:spPr bwMode="auto">
            <a:xfrm rot="16200000" flipV="1">
              <a:off x="2415" y="1139"/>
              <a:ext cx="144" cy="481"/>
            </a:xfrm>
            <a:prstGeom prst="bentConnector3">
              <a:avLst>
                <a:gd name="adj1" fmla="val 50000"/>
              </a:avLst>
            </a:prstGeom>
            <a:noFill/>
            <a:ln w="28575">
              <a:solidFill>
                <a:schemeClr val="tx1"/>
              </a:solidFill>
              <a:miter lim="800000"/>
              <a:headEnd/>
              <a:tailEnd/>
            </a:ln>
          </p:spPr>
        </p:cxnSp>
        <p:cxnSp>
          <p:nvCxnSpPr>
            <p:cNvPr id="14342" name="_s1030"/>
            <p:cNvCxnSpPr>
              <a:cxnSpLocks noChangeShapeType="1"/>
              <a:stCxn id="14346" idx="0"/>
              <a:endCxn id="14344" idx="2"/>
            </p:cNvCxnSpPr>
            <p:nvPr/>
          </p:nvCxnSpPr>
          <p:spPr bwMode="auto">
            <a:xfrm rot="5400000" flipH="1" flipV="1">
              <a:off x="1911" y="1115"/>
              <a:ext cx="144" cy="527"/>
            </a:xfrm>
            <a:prstGeom prst="bentConnector3">
              <a:avLst>
                <a:gd name="adj1" fmla="val 50000"/>
              </a:avLst>
            </a:prstGeom>
            <a:noFill/>
            <a:ln w="28575">
              <a:solidFill>
                <a:schemeClr val="tx1"/>
              </a:solidFill>
              <a:miter lim="800000"/>
              <a:headEnd/>
              <a:tailEnd/>
            </a:ln>
          </p:spPr>
        </p:cxnSp>
        <p:cxnSp>
          <p:nvCxnSpPr>
            <p:cNvPr id="14343" name="_s1031"/>
            <p:cNvCxnSpPr>
              <a:cxnSpLocks noChangeShapeType="1"/>
              <a:stCxn id="14345" idx="0"/>
              <a:endCxn id="14344" idx="2"/>
            </p:cNvCxnSpPr>
            <p:nvPr/>
          </p:nvCxnSpPr>
          <p:spPr bwMode="auto">
            <a:xfrm rot="5400000" flipH="1" flipV="1">
              <a:off x="1407" y="611"/>
              <a:ext cx="144" cy="1535"/>
            </a:xfrm>
            <a:prstGeom prst="bentConnector3">
              <a:avLst>
                <a:gd name="adj1" fmla="val 50000"/>
              </a:avLst>
            </a:prstGeom>
            <a:noFill/>
            <a:ln w="28575">
              <a:solidFill>
                <a:schemeClr val="tx1"/>
              </a:solidFill>
              <a:miter lim="800000"/>
              <a:headEnd/>
              <a:tailEnd/>
            </a:ln>
          </p:spPr>
        </p:cxnSp>
        <p:sp>
          <p:nvSpPr>
            <p:cNvPr id="14344" name="_s1032"/>
            <p:cNvSpPr>
              <a:spLocks noChangeArrowheads="1"/>
            </p:cNvSpPr>
            <p:nvPr/>
          </p:nvSpPr>
          <p:spPr bwMode="auto">
            <a:xfrm>
              <a:off x="1791" y="1019"/>
              <a:ext cx="910"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r>
                <a:rPr lang="en-US" sz="2500">
                  <a:solidFill>
                    <a:schemeClr val="tx2"/>
                  </a:solidFill>
                </a:rPr>
                <a:t> </a:t>
              </a:r>
              <a:r>
                <a:rPr lang="ru-RU" sz="2500">
                  <a:solidFill>
                    <a:schemeClr val="tx2"/>
                  </a:solidFill>
                </a:rPr>
                <a:t>Логические </a:t>
              </a:r>
            </a:p>
            <a:p>
              <a:r>
                <a:rPr lang="ru-RU" sz="2500">
                  <a:solidFill>
                    <a:schemeClr val="tx2"/>
                  </a:solidFill>
                </a:rPr>
                <a:t>функции</a:t>
              </a:r>
            </a:p>
          </p:txBody>
        </p:sp>
        <p:sp>
          <p:nvSpPr>
            <p:cNvPr id="14345" name="_s1033"/>
            <p:cNvSpPr>
              <a:spLocks noChangeArrowheads="1"/>
            </p:cNvSpPr>
            <p:nvPr/>
          </p:nvSpPr>
          <p:spPr bwMode="auto">
            <a:xfrm>
              <a:off x="279" y="1451"/>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r>
                <a:rPr lang="ru-RU" sz="2300">
                  <a:solidFill>
                    <a:schemeClr val="tx1"/>
                  </a:solidFill>
                </a:rPr>
                <a:t>ЕСЛИ</a:t>
              </a:r>
            </a:p>
            <a:p>
              <a:r>
                <a:rPr lang="ru-RU" sz="2300">
                  <a:solidFill>
                    <a:schemeClr val="tx1"/>
                  </a:solidFill>
                </a:rPr>
                <a:t>(</a:t>
              </a:r>
              <a:r>
                <a:rPr lang="en-US" sz="2300">
                  <a:solidFill>
                    <a:schemeClr val="tx1"/>
                  </a:solidFill>
                </a:rPr>
                <a:t>IF</a:t>
              </a:r>
              <a:r>
                <a:rPr lang="ru-RU" sz="2300">
                  <a:solidFill>
                    <a:schemeClr val="tx1"/>
                  </a:solidFill>
                </a:rPr>
                <a:t>)</a:t>
              </a:r>
            </a:p>
          </p:txBody>
        </p:sp>
        <p:sp>
          <p:nvSpPr>
            <p:cNvPr id="14346" name="_s1034"/>
            <p:cNvSpPr>
              <a:spLocks noChangeArrowheads="1"/>
            </p:cNvSpPr>
            <p:nvPr/>
          </p:nvSpPr>
          <p:spPr bwMode="auto">
            <a:xfrm>
              <a:off x="1287" y="1451"/>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r>
                <a:rPr lang="ru-RU" sz="2300">
                  <a:solidFill>
                    <a:schemeClr val="tx1"/>
                  </a:solidFill>
                </a:rPr>
                <a:t>И</a:t>
              </a:r>
            </a:p>
            <a:p>
              <a:r>
                <a:rPr lang="ru-RU" sz="2300">
                  <a:solidFill>
                    <a:schemeClr val="tx1"/>
                  </a:solidFill>
                </a:rPr>
                <a:t>(</a:t>
              </a:r>
              <a:r>
                <a:rPr lang="en-US" sz="2300">
                  <a:solidFill>
                    <a:schemeClr val="tx1"/>
                  </a:solidFill>
                </a:rPr>
                <a:t>AND)</a:t>
              </a:r>
              <a:endParaRPr lang="ru-RU" sz="2300">
                <a:solidFill>
                  <a:schemeClr val="tx1"/>
                </a:solidFill>
              </a:endParaRPr>
            </a:p>
          </p:txBody>
        </p:sp>
        <p:sp>
          <p:nvSpPr>
            <p:cNvPr id="14347" name="_s1035"/>
            <p:cNvSpPr>
              <a:spLocks noChangeArrowheads="1"/>
            </p:cNvSpPr>
            <p:nvPr/>
          </p:nvSpPr>
          <p:spPr bwMode="auto">
            <a:xfrm>
              <a:off x="2295" y="1451"/>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r>
                <a:rPr lang="ru-RU" sz="2300">
                  <a:solidFill>
                    <a:schemeClr val="tx1"/>
                  </a:solidFill>
                </a:rPr>
                <a:t>ИЛИ</a:t>
              </a:r>
            </a:p>
            <a:p>
              <a:r>
                <a:rPr lang="ru-RU" sz="2300">
                  <a:solidFill>
                    <a:schemeClr val="tx1"/>
                  </a:solidFill>
                </a:rPr>
                <a:t>(</a:t>
              </a:r>
              <a:r>
                <a:rPr lang="en-US" sz="2300">
                  <a:solidFill>
                    <a:schemeClr val="tx1"/>
                  </a:solidFill>
                </a:rPr>
                <a:t>OR)</a:t>
              </a:r>
              <a:endParaRPr lang="ru-RU" sz="2300">
                <a:solidFill>
                  <a:schemeClr val="tx1"/>
                </a:solidFill>
              </a:endParaRPr>
            </a:p>
          </p:txBody>
        </p:sp>
        <p:sp>
          <p:nvSpPr>
            <p:cNvPr id="14348" name="_s1036"/>
            <p:cNvSpPr>
              <a:spLocks noChangeArrowheads="1"/>
            </p:cNvSpPr>
            <p:nvPr/>
          </p:nvSpPr>
          <p:spPr bwMode="auto">
            <a:xfrm>
              <a:off x="3303" y="1451"/>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r>
                <a:rPr lang="ru-RU" sz="2300">
                  <a:solidFill>
                    <a:schemeClr val="tx1"/>
                  </a:solidFill>
                </a:rPr>
                <a:t>НЕ</a:t>
              </a:r>
            </a:p>
            <a:p>
              <a:r>
                <a:rPr lang="en-US" sz="2300">
                  <a:solidFill>
                    <a:schemeClr val="tx1"/>
                  </a:solidFill>
                </a:rPr>
                <a:t>(NOT)</a:t>
              </a:r>
              <a:endParaRPr lang="ru-RU" sz="2300">
                <a:solidFill>
                  <a:schemeClr val="tx1"/>
                </a:solidFill>
              </a:endParaRPr>
            </a:p>
          </p:txBody>
        </p:sp>
      </p:grpSp>
      <p:sp>
        <p:nvSpPr>
          <p:cNvPr id="135199" name="Rectangle 31"/>
          <p:cNvSpPr>
            <a:spLocks noGrp="1" noChangeArrowheads="1"/>
          </p:cNvSpPr>
          <p:nvPr>
            <p:ph type="title"/>
          </p:nvPr>
        </p:nvSpPr>
        <p:spPr>
          <a:xfrm>
            <a:off x="468313" y="476250"/>
            <a:ext cx="8229600" cy="1371600"/>
          </a:xfrm>
        </p:spPr>
        <p:txBody>
          <a:bodyPr/>
          <a:lstStyle/>
          <a:p>
            <a:pPr eaLnBrk="1" hangingPunct="1"/>
            <a:r>
              <a:rPr lang="ru-RU" sz="4000" smtClean="0"/>
              <a:t>К основным логическим функциям относятся: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5199"/>
                                        </p:tgtEl>
                                        <p:attrNameLst>
                                          <p:attrName>style.visibility</p:attrName>
                                        </p:attrNameLst>
                                      </p:cBhvr>
                                      <p:to>
                                        <p:strVal val="visible"/>
                                      </p:to>
                                    </p:set>
                                    <p:animEffect transition="in" filter="blinds(horizontal)">
                                      <p:cBhvr>
                                        <p:cTn id="7" dur="1000"/>
                                        <p:tgtEl>
                                          <p:spTgt spid="135199"/>
                                        </p:tgtEl>
                                      </p:cBhvr>
                                    </p:animEffect>
                                  </p:childTnLst>
                                </p:cTn>
                              </p:par>
                            </p:childTnLst>
                          </p:cTn>
                        </p:par>
                        <p:par>
                          <p:cTn id="8" fill="hold" nodeType="afterGroup">
                            <p:stCondLst>
                              <p:cond delay="1000"/>
                            </p:stCondLst>
                            <p:childTnLst>
                              <p:par>
                                <p:cTn id="9" presetID="3"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9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468313" y="1557338"/>
            <a:ext cx="8229600" cy="2376487"/>
          </a:xfrm>
        </p:spPr>
        <p:txBody>
          <a:bodyPr/>
          <a:lstStyle/>
          <a:p>
            <a:pPr eaLnBrk="1" hangingPunct="1">
              <a:defRPr/>
            </a:pPr>
            <a:r>
              <a:rPr lang="ru-RU" sz="7200" i="1" smtClean="0"/>
              <a:t>Простая функция «ЕСЛИ»</a:t>
            </a:r>
            <a:endParaRPr lang="ru-RU"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198658"/>
                                        </p:tgtEl>
                                        <p:attrNameLst>
                                          <p:attrName>style.visibility</p:attrName>
                                        </p:attrNameLst>
                                      </p:cBhvr>
                                      <p:to>
                                        <p:strVal val="visible"/>
                                      </p:to>
                                    </p:set>
                                    <p:animEffect transition="in" filter="wheel(4)">
                                      <p:cBhvr>
                                        <p:cTn id="7" dur="2000"/>
                                        <p:tgtEl>
                                          <p:spTgt spid="198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p:cNvSpPr>
            <a:spLocks noGrp="1" noChangeArrowheads="1"/>
          </p:cNvSpPr>
          <p:nvPr>
            <p:ph idx="1"/>
          </p:nvPr>
        </p:nvSpPr>
        <p:spPr>
          <a:xfrm>
            <a:off x="0" y="428625"/>
            <a:ext cx="9144000" cy="5929313"/>
          </a:xfrm>
        </p:spPr>
        <p:txBody>
          <a:bodyPr/>
          <a:lstStyle/>
          <a:p>
            <a:pPr eaLnBrk="1" hangingPunct="1">
              <a:lnSpc>
                <a:spcPct val="90000"/>
              </a:lnSpc>
              <a:buFont typeface="Wingdings" pitchFamily="2" charset="2"/>
              <a:buNone/>
              <a:defRPr/>
            </a:pPr>
            <a:r>
              <a:rPr lang="ru-RU" sz="2400" dirty="0" smtClean="0"/>
              <a:t>	</a:t>
            </a:r>
            <a:r>
              <a:rPr lang="ru-RU" sz="2400" dirty="0"/>
              <a:t>Логическая функция «ЕСЛИ» используется для реализации в электронных таблицах  </a:t>
            </a:r>
            <a:r>
              <a:rPr lang="en-US" sz="2400" dirty="0"/>
              <a:t>Excel</a:t>
            </a:r>
            <a:r>
              <a:rPr lang="ru-RU" sz="2400" dirty="0"/>
              <a:t>   разветвляющихся вычислительных  процессов.</a:t>
            </a:r>
          </a:p>
          <a:p>
            <a:pPr eaLnBrk="1" hangingPunct="1">
              <a:lnSpc>
                <a:spcPct val="90000"/>
              </a:lnSpc>
              <a:buFont typeface="Wingdings" pitchFamily="2" charset="2"/>
              <a:buNone/>
              <a:defRPr/>
            </a:pPr>
            <a:endParaRPr lang="ru-RU" sz="2400" dirty="0" smtClean="0"/>
          </a:p>
          <a:p>
            <a:pPr algn="ctr" eaLnBrk="1" hangingPunct="1">
              <a:lnSpc>
                <a:spcPct val="90000"/>
              </a:lnSpc>
              <a:buFont typeface="Wingdings" pitchFamily="2" charset="2"/>
              <a:buNone/>
              <a:defRPr/>
            </a:pPr>
            <a:r>
              <a:rPr lang="ru-RU" sz="2400" dirty="0" smtClean="0"/>
              <a:t>Общий формат функции:</a:t>
            </a:r>
            <a:endParaRPr lang="en-US" sz="2400" dirty="0" smtClean="0"/>
          </a:p>
          <a:p>
            <a:pPr algn="ctr" eaLnBrk="1" hangingPunct="1">
              <a:lnSpc>
                <a:spcPct val="90000"/>
              </a:lnSpc>
              <a:buFont typeface="Wingdings" pitchFamily="2" charset="2"/>
              <a:buNone/>
              <a:defRPr/>
            </a:pPr>
            <a:endParaRPr lang="ru-RU" sz="2600" dirty="0" smtClean="0"/>
          </a:p>
          <a:p>
            <a:pPr algn="ctr" eaLnBrk="1" hangingPunct="1">
              <a:lnSpc>
                <a:spcPct val="90000"/>
              </a:lnSpc>
              <a:buFont typeface="Wingdings" pitchFamily="2" charset="2"/>
              <a:buNone/>
              <a:defRPr/>
            </a:pPr>
            <a:r>
              <a:rPr lang="ru-RU" sz="1850" dirty="0" smtClean="0"/>
              <a:t>ЕСЛИ (</a:t>
            </a:r>
            <a:r>
              <a:rPr lang="ru-RU" sz="1850" dirty="0" err="1" smtClean="0"/>
              <a:t>Лог_выражение</a:t>
            </a:r>
            <a:r>
              <a:rPr lang="ru-RU" sz="1850" dirty="0" smtClean="0"/>
              <a:t>; </a:t>
            </a:r>
            <a:r>
              <a:rPr lang="ru-RU" sz="1850" dirty="0" err="1" smtClean="0"/>
              <a:t>значение_если_истина</a:t>
            </a:r>
            <a:r>
              <a:rPr lang="ru-RU" sz="1850" dirty="0" smtClean="0"/>
              <a:t>; </a:t>
            </a:r>
            <a:r>
              <a:rPr lang="ru-RU" sz="1850" dirty="0" err="1" smtClean="0"/>
              <a:t>значение_если_ложь</a:t>
            </a:r>
            <a:r>
              <a:rPr lang="ru-RU" sz="1850" dirty="0" smtClean="0"/>
              <a:t>)</a:t>
            </a:r>
          </a:p>
          <a:p>
            <a:pPr algn="ctr" eaLnBrk="1" hangingPunct="1">
              <a:lnSpc>
                <a:spcPct val="90000"/>
              </a:lnSpc>
              <a:buFont typeface="Wingdings" pitchFamily="2" charset="2"/>
              <a:buNone/>
              <a:defRPr/>
            </a:pPr>
            <a:endParaRPr lang="ru-RU" sz="2600" dirty="0" smtClean="0"/>
          </a:p>
          <a:p>
            <a:pPr eaLnBrk="1" hangingPunct="1">
              <a:lnSpc>
                <a:spcPct val="90000"/>
              </a:lnSpc>
              <a:defRPr/>
            </a:pPr>
            <a:r>
              <a:rPr lang="ru-RU" sz="2400" dirty="0" smtClean="0"/>
              <a:t>Логическое выражение -  это условие. Если условие выполняется, то в силу вступает средняя часть выражения, то есть «</a:t>
            </a:r>
            <a:r>
              <a:rPr lang="ru-RU" sz="2400" dirty="0" err="1" smtClean="0"/>
              <a:t>значение_если_истина</a:t>
            </a:r>
            <a:r>
              <a:rPr lang="ru-RU" sz="2400" dirty="0" smtClean="0"/>
              <a:t>». Если условие не выполняется, то в силу вступает «</a:t>
            </a:r>
            <a:r>
              <a:rPr lang="ru-RU" sz="2400" dirty="0" err="1" smtClean="0"/>
              <a:t>значение_если_ложь</a:t>
            </a:r>
            <a:r>
              <a:rPr lang="ru-RU" sz="2400" dirty="0" smtClean="0"/>
              <a:t>».</a:t>
            </a:r>
            <a:endParaRPr lang="ru-RU" sz="2400" i="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11971">
                                            <p:txEl>
                                              <p:pRg st="2" end="2"/>
                                            </p:txEl>
                                          </p:spTgt>
                                        </p:tgtEl>
                                        <p:attrNameLst>
                                          <p:attrName>style.visibility</p:attrName>
                                        </p:attrNameLst>
                                      </p:cBhvr>
                                      <p:to>
                                        <p:strVal val="visible"/>
                                      </p:to>
                                    </p:set>
                                    <p:animEffect transition="in" filter="blinds(horizontal)">
                                      <p:cBhvr>
                                        <p:cTn id="7" dur="1000"/>
                                        <p:tgtEl>
                                          <p:spTgt spid="211971">
                                            <p:txEl>
                                              <p:pRg st="2" end="2"/>
                                            </p:txEl>
                                          </p:spTgt>
                                        </p:tgtEl>
                                      </p:cBhvr>
                                    </p:animEffect>
                                  </p:childTnLst>
                                </p:cTn>
                              </p:par>
                            </p:childTnLst>
                          </p:cTn>
                        </p:par>
                        <p:par>
                          <p:cTn id="8" fill="hold" nodeType="afterGroup">
                            <p:stCondLst>
                              <p:cond delay="1000"/>
                            </p:stCondLst>
                            <p:childTnLst>
                              <p:par>
                                <p:cTn id="9" presetID="3" presetClass="entr" presetSubtype="10" fill="hold" nodeType="afterEffect">
                                  <p:stCondLst>
                                    <p:cond delay="0"/>
                                  </p:stCondLst>
                                  <p:childTnLst>
                                    <p:set>
                                      <p:cBhvr>
                                        <p:cTn id="10" dur="1" fill="hold">
                                          <p:stCondLst>
                                            <p:cond delay="0"/>
                                          </p:stCondLst>
                                        </p:cTn>
                                        <p:tgtEl>
                                          <p:spTgt spid="211971">
                                            <p:txEl>
                                              <p:pRg st="4" end="4"/>
                                            </p:txEl>
                                          </p:spTgt>
                                        </p:tgtEl>
                                        <p:attrNameLst>
                                          <p:attrName>style.visibility</p:attrName>
                                        </p:attrNameLst>
                                      </p:cBhvr>
                                      <p:to>
                                        <p:strVal val="visible"/>
                                      </p:to>
                                    </p:set>
                                    <p:animEffect transition="in" filter="blinds(horizontal)">
                                      <p:cBhvr>
                                        <p:cTn id="11" dur="1000"/>
                                        <p:tgtEl>
                                          <p:spTgt spid="211971">
                                            <p:txEl>
                                              <p:pRg st="4" end="4"/>
                                            </p:txEl>
                                          </p:spTgt>
                                        </p:tgtEl>
                                      </p:cBhvr>
                                    </p:animEffect>
                                  </p:childTnLst>
                                </p:cTn>
                              </p:par>
                            </p:childTnLst>
                          </p:cTn>
                        </p:par>
                        <p:par>
                          <p:cTn id="12" fill="hold" nodeType="afterGroup">
                            <p:stCondLst>
                              <p:cond delay="2000"/>
                            </p:stCondLst>
                            <p:childTnLst>
                              <p:par>
                                <p:cTn id="13" presetID="3" presetClass="entr" presetSubtype="10" fill="hold" nodeType="afterEffect">
                                  <p:stCondLst>
                                    <p:cond delay="0"/>
                                  </p:stCondLst>
                                  <p:childTnLst>
                                    <p:set>
                                      <p:cBhvr>
                                        <p:cTn id="14" dur="1" fill="hold">
                                          <p:stCondLst>
                                            <p:cond delay="0"/>
                                          </p:stCondLst>
                                        </p:cTn>
                                        <p:tgtEl>
                                          <p:spTgt spid="211971">
                                            <p:txEl>
                                              <p:pRg st="6" end="6"/>
                                            </p:txEl>
                                          </p:spTgt>
                                        </p:tgtEl>
                                        <p:attrNameLst>
                                          <p:attrName>style.visibility</p:attrName>
                                        </p:attrNameLst>
                                      </p:cBhvr>
                                      <p:to>
                                        <p:strVal val="visible"/>
                                      </p:to>
                                    </p:set>
                                    <p:animEffect transition="in" filter="blinds(horizontal)">
                                      <p:cBhvr>
                                        <p:cTn id="15" dur="1000"/>
                                        <p:tgtEl>
                                          <p:spTgt spid="211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6" name="Rectangle 4"/>
          <p:cNvSpPr>
            <a:spLocks noGrp="1" noChangeArrowheads="1"/>
          </p:cNvSpPr>
          <p:nvPr>
            <p:ph type="title"/>
          </p:nvPr>
        </p:nvSpPr>
        <p:spPr>
          <a:xfrm>
            <a:off x="428625" y="142875"/>
            <a:ext cx="8291513" cy="1638300"/>
          </a:xfrm>
        </p:spPr>
        <p:txBody>
          <a:bodyPr/>
          <a:lstStyle/>
          <a:p>
            <a:pPr eaLnBrk="1" hangingPunct="1">
              <a:defRPr/>
            </a:pPr>
            <a:r>
              <a:rPr lang="ru-RU" sz="3000" dirty="0" smtClean="0"/>
              <a:t>Работа логической функции «ЕСЛИ»  иллюстрируется следующей блок-схемой.</a:t>
            </a:r>
            <a:endParaRPr lang="ru-RU" sz="3000" b="1" dirty="0" smtClean="0"/>
          </a:p>
        </p:txBody>
      </p:sp>
      <p:sp>
        <p:nvSpPr>
          <p:cNvPr id="19" name="Прямоугольник 18"/>
          <p:cNvSpPr>
            <a:spLocks noChangeArrowheads="1"/>
          </p:cNvSpPr>
          <p:nvPr/>
        </p:nvSpPr>
        <p:spPr bwMode="auto">
          <a:xfrm>
            <a:off x="500063" y="6000750"/>
            <a:ext cx="8215312" cy="400050"/>
          </a:xfrm>
          <a:prstGeom prst="rect">
            <a:avLst/>
          </a:prstGeom>
          <a:noFill/>
          <a:ln w="9525">
            <a:noFill/>
            <a:miter lim="800000"/>
            <a:headEnd/>
            <a:tailEnd/>
          </a:ln>
        </p:spPr>
        <p:txBody>
          <a:bodyPr>
            <a:spAutoFit/>
          </a:bodyPr>
          <a:lstStyle/>
          <a:p>
            <a:r>
              <a:rPr lang="ru-RU" sz="2000">
                <a:solidFill>
                  <a:schemeClr val="tx1"/>
                </a:solidFill>
              </a:rPr>
              <a:t>ЕСЛИ (условие; Оператор1; Оператор2)</a:t>
            </a:r>
          </a:p>
        </p:txBody>
      </p:sp>
      <p:pic>
        <p:nvPicPr>
          <p:cNvPr id="22" name="Содержимое 21" descr="Рисунок2.png"/>
          <p:cNvPicPr>
            <a:picLocks noGrp="1" noChangeAspect="1"/>
          </p:cNvPicPr>
          <p:nvPr>
            <p:ph idx="1"/>
          </p:nvPr>
        </p:nvPicPr>
        <p:blipFill>
          <a:blip r:embed="rId2" cstate="print"/>
          <a:srcRect/>
          <a:stretch>
            <a:fillRect/>
          </a:stretch>
        </p:blipFill>
        <p:spPr>
          <a:xfrm>
            <a:off x="1857375" y="1785938"/>
            <a:ext cx="5065713" cy="3578225"/>
          </a:xfrm>
        </p:spPr>
      </p:pic>
      <p:sp>
        <p:nvSpPr>
          <p:cNvPr id="2" name="TextBox 1"/>
          <p:cNvSpPr txBox="1">
            <a:spLocks noChangeArrowheads="1"/>
          </p:cNvSpPr>
          <p:nvPr/>
        </p:nvSpPr>
        <p:spPr bwMode="auto">
          <a:xfrm>
            <a:off x="2738438" y="2297113"/>
            <a:ext cx="498475" cy="369887"/>
          </a:xfrm>
          <a:prstGeom prst="rect">
            <a:avLst/>
          </a:prstGeom>
          <a:noFill/>
          <a:ln w="9525">
            <a:noFill/>
            <a:miter lim="800000"/>
            <a:headEnd/>
            <a:tailEnd/>
          </a:ln>
        </p:spPr>
        <p:txBody>
          <a:bodyPr wrap="none">
            <a:spAutoFit/>
          </a:bodyPr>
          <a:lstStyle/>
          <a:p>
            <a:r>
              <a:rPr lang="ru-RU">
                <a:solidFill>
                  <a:schemeClr val="tx1"/>
                </a:solidFill>
              </a:rPr>
              <a:t>Да</a:t>
            </a:r>
          </a:p>
        </p:txBody>
      </p:sp>
      <p:sp>
        <p:nvSpPr>
          <p:cNvPr id="3" name="TextBox 2"/>
          <p:cNvSpPr txBox="1">
            <a:spLocks noChangeArrowheads="1"/>
          </p:cNvSpPr>
          <p:nvPr/>
        </p:nvSpPr>
        <p:spPr bwMode="auto">
          <a:xfrm>
            <a:off x="5291138" y="2297113"/>
            <a:ext cx="619125" cy="369887"/>
          </a:xfrm>
          <a:prstGeom prst="rect">
            <a:avLst/>
          </a:prstGeom>
          <a:noFill/>
          <a:ln w="9525">
            <a:noFill/>
            <a:miter lim="800000"/>
            <a:headEnd/>
            <a:tailEnd/>
          </a:ln>
        </p:spPr>
        <p:txBody>
          <a:bodyPr wrap="none">
            <a:spAutoFit/>
          </a:bodyPr>
          <a:lstStyle/>
          <a:p>
            <a:r>
              <a:rPr lang="ru-RU">
                <a:solidFill>
                  <a:schemeClr val="tx1"/>
                </a:solidFill>
              </a:rPr>
              <a:t>Нет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12996"/>
                                        </p:tgtEl>
                                        <p:attrNameLst>
                                          <p:attrName>style.visibility</p:attrName>
                                        </p:attrNameLst>
                                      </p:cBhvr>
                                      <p:to>
                                        <p:strVal val="visible"/>
                                      </p:to>
                                    </p:set>
                                    <p:anim calcmode="lin" valueType="num">
                                      <p:cBhvr additive="base">
                                        <p:cTn id="7" dur="1000" fill="hold"/>
                                        <p:tgtEl>
                                          <p:spTgt spid="212996"/>
                                        </p:tgtEl>
                                        <p:attrNameLst>
                                          <p:attrName>ppt_x</p:attrName>
                                        </p:attrNameLst>
                                      </p:cBhvr>
                                      <p:tavLst>
                                        <p:tav tm="0">
                                          <p:val>
                                            <p:strVal val="#ppt_x"/>
                                          </p:val>
                                        </p:tav>
                                        <p:tav tm="100000">
                                          <p:val>
                                            <p:strVal val="#ppt_x"/>
                                          </p:val>
                                        </p:tav>
                                      </p:tavLst>
                                    </p:anim>
                                    <p:anim calcmode="lin" valueType="num">
                                      <p:cBhvr additive="base">
                                        <p:cTn id="8" dur="1000" fill="hold"/>
                                        <p:tgtEl>
                                          <p:spTgt spid="2129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1000" fill="hold"/>
                                        <p:tgtEl>
                                          <p:spTgt spid="19"/>
                                        </p:tgtEl>
                                        <p:attrNameLst>
                                          <p:attrName>ppt_x</p:attrName>
                                        </p:attrNameLst>
                                      </p:cBhvr>
                                      <p:tavLst>
                                        <p:tav tm="0">
                                          <p:val>
                                            <p:strVal val="#ppt_x"/>
                                          </p:val>
                                        </p:tav>
                                        <p:tav tm="100000">
                                          <p:val>
                                            <p:strVal val="#ppt_x"/>
                                          </p:val>
                                        </p:tav>
                                      </p:tavLst>
                                    </p:anim>
                                    <p:anim calcmode="lin" valueType="num">
                                      <p:cBhvr additive="base">
                                        <p:cTn id="28"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p:bldP spid="19" grpId="0"/>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39" name="Rectangle 39"/>
          <p:cNvSpPr>
            <a:spLocks noGrp="1" noChangeArrowheads="1"/>
          </p:cNvSpPr>
          <p:nvPr>
            <p:ph type="title"/>
          </p:nvPr>
        </p:nvSpPr>
        <p:spPr>
          <a:xfrm>
            <a:off x="827088" y="60325"/>
            <a:ext cx="8066087" cy="1784350"/>
          </a:xfrm>
        </p:spPr>
        <p:txBody>
          <a:bodyPr/>
          <a:lstStyle/>
          <a:p>
            <a:pPr eaLnBrk="1" hangingPunct="1">
              <a:defRPr/>
            </a:pPr>
            <a:r>
              <a:rPr lang="ru-RU" sz="3000" dirty="0" smtClean="0"/>
              <a:t>Простые условия записываются в виде равенств или неравенств с использованием операторов отношения</a:t>
            </a:r>
          </a:p>
        </p:txBody>
      </p:sp>
      <p:sp>
        <p:nvSpPr>
          <p:cNvPr id="128003" name="Rectangle 3"/>
          <p:cNvSpPr>
            <a:spLocks noGrp="1" noChangeArrowheads="1"/>
          </p:cNvSpPr>
          <p:nvPr>
            <p:ph type="body" sz="half" idx="1"/>
          </p:nvPr>
        </p:nvSpPr>
        <p:spPr>
          <a:xfrm>
            <a:off x="468313" y="1628775"/>
            <a:ext cx="4038600" cy="4530725"/>
          </a:xfrm>
        </p:spPr>
        <p:txBody>
          <a:bodyPr/>
          <a:lstStyle/>
          <a:p>
            <a:pPr algn="ctr" eaLnBrk="1" hangingPunct="1">
              <a:buFont typeface="Wingdings" pitchFamily="2" charset="2"/>
              <a:buNone/>
              <a:defRPr/>
            </a:pPr>
            <a:r>
              <a:rPr lang="ru-RU" sz="2800" smtClean="0"/>
              <a:t>	</a:t>
            </a:r>
          </a:p>
        </p:txBody>
      </p:sp>
      <p:graphicFrame>
        <p:nvGraphicFramePr>
          <p:cNvPr id="128054" name="Group 54"/>
          <p:cNvGraphicFramePr>
            <a:graphicFrameLocks noGrp="1"/>
          </p:cNvGraphicFramePr>
          <p:nvPr>
            <p:ph sz="half" idx="2"/>
          </p:nvPr>
        </p:nvGraphicFramePr>
        <p:xfrm>
          <a:off x="857250" y="2286000"/>
          <a:ext cx="7402512" cy="3705226"/>
        </p:xfrm>
        <a:graphic>
          <a:graphicData uri="http://schemas.openxmlformats.org/drawingml/2006/table">
            <a:tbl>
              <a:tblPr/>
              <a:tblGrid>
                <a:gridCol w="1924050"/>
                <a:gridCol w="3311525"/>
                <a:gridCol w="2166937"/>
              </a:tblGrid>
              <a:tr h="51824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Оператор</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Значение</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Пример</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4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&lt;</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меньше, чем</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B1&lt;C4</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30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&lt;=</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меньше или равно</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B1&lt;=C4</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20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&gt;</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больше, чем</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B1&gt;C4</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572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&gt;=</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больше или равно</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B1&gt;=C4</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4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равно</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B1=C4</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4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&lt;&gt;</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не равно</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B1&lt;&gt;C4</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28039"/>
                                        </p:tgtEl>
                                        <p:attrNameLst>
                                          <p:attrName>style.visibility</p:attrName>
                                        </p:attrNameLst>
                                      </p:cBhvr>
                                      <p:to>
                                        <p:strVal val="visible"/>
                                      </p:to>
                                    </p:set>
                                    <p:animEffect transition="in" filter="plus(in)">
                                      <p:cBhvr>
                                        <p:cTn id="7" dur="2000"/>
                                        <p:tgtEl>
                                          <p:spTgt spid="1280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28054"/>
                                        </p:tgtEl>
                                        <p:attrNameLst>
                                          <p:attrName>style.visibility</p:attrName>
                                        </p:attrNameLst>
                                      </p:cBhvr>
                                      <p:to>
                                        <p:strVal val="visible"/>
                                      </p:to>
                                    </p:set>
                                    <p:anim calcmode="lin" valueType="num">
                                      <p:cBhvr additive="base">
                                        <p:cTn id="12" dur="2000" fill="hold"/>
                                        <p:tgtEl>
                                          <p:spTgt spid="128054"/>
                                        </p:tgtEl>
                                        <p:attrNameLst>
                                          <p:attrName>ppt_x</p:attrName>
                                        </p:attrNameLst>
                                      </p:cBhvr>
                                      <p:tavLst>
                                        <p:tav tm="0">
                                          <p:val>
                                            <p:strVal val="#ppt_x"/>
                                          </p:val>
                                        </p:tav>
                                        <p:tav tm="100000">
                                          <p:val>
                                            <p:strVal val="#ppt_x"/>
                                          </p:val>
                                        </p:tav>
                                      </p:tavLst>
                                    </p:anim>
                                    <p:anim calcmode="lin" valueType="num">
                                      <p:cBhvr additive="base">
                                        <p:cTn id="13" dur="2000" fill="hold"/>
                                        <p:tgtEl>
                                          <p:spTgt spid="128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722312"/>
          </a:xfrm>
        </p:spPr>
        <p:txBody>
          <a:bodyPr/>
          <a:lstStyle/>
          <a:p>
            <a:pPr>
              <a:defRPr/>
            </a:pPr>
            <a:r>
              <a:rPr lang="ru-RU" sz="4000" dirty="0" smtClean="0"/>
              <a:t>Задание №1</a:t>
            </a:r>
            <a:endParaRPr lang="ru-RU" sz="4000" dirty="0"/>
          </a:p>
        </p:txBody>
      </p:sp>
      <p:sp>
        <p:nvSpPr>
          <p:cNvPr id="3" name="Содержимое 2"/>
          <p:cNvSpPr>
            <a:spLocks noGrp="1"/>
          </p:cNvSpPr>
          <p:nvPr>
            <p:ph idx="1"/>
          </p:nvPr>
        </p:nvSpPr>
        <p:spPr>
          <a:xfrm>
            <a:off x="0" y="1143000"/>
            <a:ext cx="9144000" cy="5286375"/>
          </a:xfrm>
        </p:spPr>
        <p:txBody>
          <a:bodyPr/>
          <a:lstStyle/>
          <a:p>
            <a:pPr>
              <a:buFont typeface="Wingdings" pitchFamily="2" charset="2"/>
              <a:buNone/>
              <a:defRPr/>
            </a:pPr>
            <a:r>
              <a:rPr lang="ru-RU" sz="3000" dirty="0" smtClean="0"/>
              <a:t>	</a:t>
            </a:r>
            <a:r>
              <a:rPr lang="ru-RU" sz="2400" dirty="0" smtClean="0"/>
              <a:t>Составим электронную таблицу в следующем виде:</a:t>
            </a:r>
          </a:p>
          <a:p>
            <a:pPr>
              <a:buFont typeface="Wingdings" pitchFamily="2" charset="2"/>
              <a:buNone/>
              <a:defRPr/>
            </a:pPr>
            <a:endParaRPr lang="ru-RU" sz="2400" dirty="0" smtClean="0"/>
          </a:p>
          <a:p>
            <a:pPr>
              <a:buFont typeface="Wingdings" pitchFamily="2" charset="2"/>
              <a:buNone/>
              <a:defRPr/>
            </a:pPr>
            <a:endParaRPr lang="ru-RU" sz="2400" dirty="0" smtClean="0"/>
          </a:p>
          <a:p>
            <a:pPr>
              <a:buFont typeface="Wingdings" pitchFamily="2" charset="2"/>
              <a:buNone/>
              <a:defRPr/>
            </a:pPr>
            <a:endParaRPr lang="ru-RU" sz="2400" dirty="0" smtClean="0"/>
          </a:p>
          <a:p>
            <a:pPr>
              <a:buFont typeface="Wingdings" pitchFamily="2" charset="2"/>
              <a:buNone/>
              <a:defRPr/>
            </a:pPr>
            <a:endParaRPr lang="ru-RU" sz="2400" dirty="0" smtClean="0"/>
          </a:p>
          <a:p>
            <a:pPr>
              <a:buFont typeface="Wingdings" pitchFamily="2" charset="2"/>
              <a:buNone/>
              <a:defRPr/>
            </a:pPr>
            <a:endParaRPr lang="ru-RU" sz="2400" dirty="0" smtClean="0"/>
          </a:p>
          <a:p>
            <a:pPr>
              <a:buFont typeface="Wingdings" pitchFamily="2" charset="2"/>
              <a:buNone/>
              <a:defRPr/>
            </a:pPr>
            <a:endParaRPr lang="ru-RU" sz="2400" dirty="0" smtClean="0"/>
          </a:p>
          <a:p>
            <a:pPr>
              <a:buFont typeface="Wingdings" pitchFamily="2" charset="2"/>
              <a:buNone/>
              <a:defRPr/>
            </a:pPr>
            <a:r>
              <a:rPr lang="ru-RU" sz="2400" dirty="0" smtClean="0"/>
              <a:t>	</a:t>
            </a:r>
          </a:p>
          <a:p>
            <a:pPr>
              <a:buFont typeface="Wingdings" pitchFamily="2" charset="2"/>
              <a:buNone/>
              <a:defRPr/>
            </a:pPr>
            <a:r>
              <a:rPr lang="ru-RU" sz="2400" dirty="0" smtClean="0"/>
              <a:t>	В столбец «Примечание 1» следует ввести формулу так, чтобы выводилось сообщение «зачет», если оценка больше  «2» и сообщение «нет зачета» в противном случае. </a:t>
            </a:r>
          </a:p>
          <a:p>
            <a:pPr>
              <a:buFont typeface="Wingdings" pitchFamily="2" charset="2"/>
              <a:buNone/>
              <a:defRPr/>
            </a:pPr>
            <a:endParaRPr lang="ru-RU" sz="3000" dirty="0" smtClean="0"/>
          </a:p>
          <a:p>
            <a:pPr>
              <a:buFont typeface="Wingdings" pitchFamily="2" charset="2"/>
              <a:buNone/>
              <a:defRPr/>
            </a:pPr>
            <a:endParaRPr lang="ru-RU" dirty="0"/>
          </a:p>
        </p:txBody>
      </p:sp>
      <p:graphicFrame>
        <p:nvGraphicFramePr>
          <p:cNvPr id="4" name="Таблица 3"/>
          <p:cNvGraphicFramePr>
            <a:graphicFrameLocks noGrp="1"/>
          </p:cNvGraphicFramePr>
          <p:nvPr/>
        </p:nvGraphicFramePr>
        <p:xfrm>
          <a:off x="214313" y="2000250"/>
          <a:ext cx="8786811" cy="2622552"/>
        </p:xfrm>
        <a:graphic>
          <a:graphicData uri="http://schemas.openxmlformats.org/drawingml/2006/table">
            <a:tbl>
              <a:tblPr firstRow="1" bandRow="1">
                <a:tableStyleId>{16D9F66E-5EB9-4882-86FB-DCBF35E3C3E4}</a:tableStyleId>
              </a:tblPr>
              <a:tblGrid>
                <a:gridCol w="1071563"/>
                <a:gridCol w="857250"/>
                <a:gridCol w="1357312"/>
                <a:gridCol w="1357312"/>
                <a:gridCol w="1357312"/>
                <a:gridCol w="1357312"/>
                <a:gridCol w="1428750"/>
              </a:tblGrid>
              <a:tr h="437092">
                <a:tc>
                  <a:txBody>
                    <a:bodyPr/>
                    <a:lstStyle/>
                    <a:p>
                      <a:pPr algn="ctr"/>
                      <a:r>
                        <a:rPr lang="ru-RU" sz="1400" b="0" dirty="0" smtClean="0">
                          <a:latin typeface="+mj-lt"/>
                        </a:rPr>
                        <a:t>Фамилия</a:t>
                      </a:r>
                      <a:endParaRPr lang="ru-RU" sz="1400" b="0" dirty="0">
                        <a:latin typeface="+mj-lt"/>
                      </a:endParaRPr>
                    </a:p>
                  </a:txBody>
                  <a:tcPr marL="91439" marR="91439" marT="45731" marB="45731"/>
                </a:tc>
                <a:tc>
                  <a:txBody>
                    <a:bodyPr/>
                    <a:lstStyle/>
                    <a:p>
                      <a:pPr algn="ctr"/>
                      <a:r>
                        <a:rPr lang="ru-RU" sz="1400" b="0" dirty="0" smtClean="0">
                          <a:latin typeface="+mj-lt"/>
                        </a:rPr>
                        <a:t>Оценка</a:t>
                      </a:r>
                      <a:endParaRPr lang="ru-RU" sz="1400" b="0" dirty="0">
                        <a:latin typeface="+mj-lt"/>
                      </a:endParaRPr>
                    </a:p>
                  </a:txBody>
                  <a:tcPr marL="91439" marR="91439" marT="45731" marB="45731"/>
                </a:tc>
                <a:tc>
                  <a:txBody>
                    <a:bodyPr/>
                    <a:lstStyle/>
                    <a:p>
                      <a:pPr algn="ctr"/>
                      <a:r>
                        <a:rPr lang="ru-RU" sz="1400" b="0" dirty="0" smtClean="0">
                          <a:latin typeface="+mj-lt"/>
                        </a:rPr>
                        <a:t>Примечание1</a:t>
                      </a:r>
                      <a:endParaRPr lang="ru-RU" sz="1400" b="0" dirty="0">
                        <a:latin typeface="+mj-lt"/>
                      </a:endParaRPr>
                    </a:p>
                  </a:txBody>
                  <a:tcPr marL="91439" marR="91439" marT="45731" marB="45731"/>
                </a:tc>
                <a:tc>
                  <a:txBody>
                    <a:bodyPr/>
                    <a:lstStyle/>
                    <a:p>
                      <a:pPr algn="ctr"/>
                      <a:r>
                        <a:rPr lang="ru-RU" sz="1400" b="0" dirty="0" smtClean="0">
                          <a:latin typeface="+mj-lt"/>
                        </a:rPr>
                        <a:t>Примечание2</a:t>
                      </a:r>
                      <a:endParaRPr lang="ru-RU" sz="1400" b="0" dirty="0">
                        <a:latin typeface="+mj-lt"/>
                      </a:endParaRPr>
                    </a:p>
                  </a:txBody>
                  <a:tcPr marL="91439" marR="91439" marT="45731" marB="45731"/>
                </a:tc>
                <a:tc>
                  <a:txBody>
                    <a:bodyPr/>
                    <a:lstStyle/>
                    <a:p>
                      <a:pPr algn="ctr"/>
                      <a:r>
                        <a:rPr lang="ru-RU" sz="1400" b="0" dirty="0" smtClean="0">
                          <a:latin typeface="+mj-lt"/>
                        </a:rPr>
                        <a:t>Примечание3</a:t>
                      </a:r>
                      <a:endParaRPr lang="ru-RU" sz="1400" b="0" dirty="0">
                        <a:latin typeface="+mj-lt"/>
                      </a:endParaRPr>
                    </a:p>
                  </a:txBody>
                  <a:tcPr marL="91439" marR="91439" marT="45731" marB="45731"/>
                </a:tc>
                <a:tc>
                  <a:txBody>
                    <a:bodyPr/>
                    <a:lstStyle/>
                    <a:p>
                      <a:pPr algn="ctr"/>
                      <a:r>
                        <a:rPr lang="ru-RU" sz="1400" b="0" dirty="0" smtClean="0">
                          <a:latin typeface="+mj-lt"/>
                        </a:rPr>
                        <a:t>Примечание4</a:t>
                      </a:r>
                      <a:endParaRPr lang="ru-RU" sz="1400" b="0" dirty="0">
                        <a:latin typeface="+mj-lt"/>
                      </a:endParaRPr>
                    </a:p>
                  </a:txBody>
                  <a:tcPr marL="91439" marR="91439" marT="45731" marB="45731"/>
                </a:tc>
                <a:tc>
                  <a:txBody>
                    <a:bodyPr/>
                    <a:lstStyle/>
                    <a:p>
                      <a:pPr algn="ctr"/>
                      <a:r>
                        <a:rPr lang="ru-RU" sz="1400" b="0" dirty="0" smtClean="0">
                          <a:latin typeface="+mj-lt"/>
                        </a:rPr>
                        <a:t>Примечание5</a:t>
                      </a:r>
                      <a:endParaRPr lang="ru-RU" sz="1400" b="0" dirty="0">
                        <a:latin typeface="+mj-lt"/>
                      </a:endParaRPr>
                    </a:p>
                  </a:txBody>
                  <a:tcPr marL="91439" marR="91439" marT="45731" marB="45731"/>
                </a:tc>
              </a:tr>
              <a:tr h="437092">
                <a:tc>
                  <a:txBody>
                    <a:bodyPr/>
                    <a:lstStyle/>
                    <a:p>
                      <a:r>
                        <a:rPr lang="ru-RU" sz="1400" b="0" kern="1200" dirty="0" smtClean="0">
                          <a:solidFill>
                            <a:schemeClr val="dk1"/>
                          </a:solidFill>
                          <a:latin typeface="+mj-lt"/>
                          <a:ea typeface="+mn-ea"/>
                          <a:cs typeface="+mn-cs"/>
                        </a:rPr>
                        <a:t>Иванов</a:t>
                      </a:r>
                    </a:p>
                  </a:txBody>
                  <a:tcPr marL="91439" marR="91439" marT="45731" marB="45731"/>
                </a:tc>
                <a:tc>
                  <a:txBody>
                    <a:bodyPr/>
                    <a:lstStyle/>
                    <a:p>
                      <a:pPr algn="ctr"/>
                      <a:r>
                        <a:rPr lang="en-US" sz="1800" dirty="0" smtClean="0"/>
                        <a:t>5</a:t>
                      </a:r>
                      <a:endParaRPr lang="ru-RU" sz="1800" dirty="0"/>
                    </a:p>
                  </a:txBody>
                  <a:tcPr marL="91439" marR="91439" marT="45731" marB="45731"/>
                </a:tc>
                <a:tc>
                  <a:txBody>
                    <a:bodyPr/>
                    <a:lstStyle/>
                    <a:p>
                      <a:endParaRPr lang="ru-RU" sz="1800" dirty="0"/>
                    </a:p>
                  </a:txBody>
                  <a:tcPr marL="91439" marR="91439" marT="45731" marB="45731"/>
                </a:tc>
                <a:tc>
                  <a:txBody>
                    <a:bodyPr/>
                    <a:lstStyle/>
                    <a:p>
                      <a:endParaRPr lang="ru-RU" sz="1800" dirty="0"/>
                    </a:p>
                  </a:txBody>
                  <a:tcPr marL="91439" marR="91439" marT="45731" marB="45731"/>
                </a:tc>
                <a:tc>
                  <a:txBody>
                    <a:bodyPr/>
                    <a:lstStyle/>
                    <a:p>
                      <a:endParaRPr lang="ru-RU" sz="1800" dirty="0"/>
                    </a:p>
                  </a:txBody>
                  <a:tcPr marL="91439" marR="91439" marT="45731" marB="45731"/>
                </a:tc>
                <a:tc>
                  <a:txBody>
                    <a:bodyPr/>
                    <a:lstStyle/>
                    <a:p>
                      <a:endParaRPr lang="ru-RU" sz="1800"/>
                    </a:p>
                  </a:txBody>
                  <a:tcPr marL="91439" marR="91439" marT="45731" marB="45731"/>
                </a:tc>
                <a:tc>
                  <a:txBody>
                    <a:bodyPr/>
                    <a:lstStyle/>
                    <a:p>
                      <a:endParaRPr lang="ru-RU" sz="1800"/>
                    </a:p>
                  </a:txBody>
                  <a:tcPr marL="91439" marR="91439" marT="45731" marB="45731"/>
                </a:tc>
              </a:tr>
              <a:tr h="437092">
                <a:tc>
                  <a:txBody>
                    <a:bodyPr/>
                    <a:lstStyle/>
                    <a:p>
                      <a:r>
                        <a:rPr lang="ru-RU" sz="1400" b="0" kern="1200" dirty="0" smtClean="0">
                          <a:solidFill>
                            <a:schemeClr val="dk1"/>
                          </a:solidFill>
                          <a:latin typeface="+mj-lt"/>
                          <a:ea typeface="+mn-ea"/>
                          <a:cs typeface="+mn-cs"/>
                        </a:rPr>
                        <a:t>Петров</a:t>
                      </a:r>
                    </a:p>
                  </a:txBody>
                  <a:tcPr marL="91439" marR="91439" marT="45731" marB="45731"/>
                </a:tc>
                <a:tc>
                  <a:txBody>
                    <a:bodyPr/>
                    <a:lstStyle/>
                    <a:p>
                      <a:pPr algn="ctr"/>
                      <a:r>
                        <a:rPr lang="en-US" sz="1800" dirty="0" smtClean="0"/>
                        <a:t>4</a:t>
                      </a:r>
                      <a:endParaRPr lang="ru-RU" sz="1800" dirty="0"/>
                    </a:p>
                  </a:txBody>
                  <a:tcPr marL="91439" marR="91439" marT="45731" marB="45731"/>
                </a:tc>
                <a:tc>
                  <a:txBody>
                    <a:bodyPr/>
                    <a:lstStyle/>
                    <a:p>
                      <a:endParaRPr lang="ru-RU" sz="1800" dirty="0"/>
                    </a:p>
                  </a:txBody>
                  <a:tcPr marL="91439" marR="91439" marT="45731" marB="45731"/>
                </a:tc>
                <a:tc>
                  <a:txBody>
                    <a:bodyPr/>
                    <a:lstStyle/>
                    <a:p>
                      <a:endParaRPr lang="ru-RU" sz="1800"/>
                    </a:p>
                  </a:txBody>
                  <a:tcPr marL="91439" marR="91439" marT="45731" marB="45731"/>
                </a:tc>
                <a:tc>
                  <a:txBody>
                    <a:bodyPr/>
                    <a:lstStyle/>
                    <a:p>
                      <a:endParaRPr lang="ru-RU" sz="1800"/>
                    </a:p>
                  </a:txBody>
                  <a:tcPr marL="91439" marR="91439" marT="45731" marB="45731"/>
                </a:tc>
                <a:tc>
                  <a:txBody>
                    <a:bodyPr/>
                    <a:lstStyle/>
                    <a:p>
                      <a:endParaRPr lang="ru-RU" sz="1800"/>
                    </a:p>
                  </a:txBody>
                  <a:tcPr marL="91439" marR="91439" marT="45731" marB="45731"/>
                </a:tc>
                <a:tc>
                  <a:txBody>
                    <a:bodyPr/>
                    <a:lstStyle/>
                    <a:p>
                      <a:endParaRPr lang="ru-RU" sz="1800"/>
                    </a:p>
                  </a:txBody>
                  <a:tcPr marL="91439" marR="91439" marT="45731" marB="45731"/>
                </a:tc>
              </a:tr>
              <a:tr h="437092">
                <a:tc>
                  <a:txBody>
                    <a:bodyPr/>
                    <a:lstStyle/>
                    <a:p>
                      <a:r>
                        <a:rPr lang="ru-RU" sz="1400" b="0" kern="1200" dirty="0" smtClean="0">
                          <a:solidFill>
                            <a:schemeClr val="dk1"/>
                          </a:solidFill>
                          <a:latin typeface="+mj-lt"/>
                          <a:ea typeface="+mn-ea"/>
                          <a:cs typeface="+mn-cs"/>
                        </a:rPr>
                        <a:t>Сидоров</a:t>
                      </a:r>
                    </a:p>
                  </a:txBody>
                  <a:tcPr marL="91439" marR="91439" marT="45731" marB="45731"/>
                </a:tc>
                <a:tc>
                  <a:txBody>
                    <a:bodyPr/>
                    <a:lstStyle/>
                    <a:p>
                      <a:pPr algn="ctr"/>
                      <a:r>
                        <a:rPr lang="en-US" sz="1800" dirty="0" smtClean="0"/>
                        <a:t>3</a:t>
                      </a:r>
                      <a:endParaRPr lang="ru-RU" sz="1800" dirty="0"/>
                    </a:p>
                  </a:txBody>
                  <a:tcPr marL="91439" marR="91439" marT="45731" marB="45731"/>
                </a:tc>
                <a:tc>
                  <a:txBody>
                    <a:bodyPr/>
                    <a:lstStyle/>
                    <a:p>
                      <a:endParaRPr lang="ru-RU" sz="1800" dirty="0"/>
                    </a:p>
                  </a:txBody>
                  <a:tcPr marL="91439" marR="91439" marT="45731" marB="45731"/>
                </a:tc>
                <a:tc>
                  <a:txBody>
                    <a:bodyPr/>
                    <a:lstStyle/>
                    <a:p>
                      <a:endParaRPr lang="ru-RU" sz="1800" dirty="0"/>
                    </a:p>
                  </a:txBody>
                  <a:tcPr marL="91439" marR="91439" marT="45731" marB="45731"/>
                </a:tc>
                <a:tc>
                  <a:txBody>
                    <a:bodyPr/>
                    <a:lstStyle/>
                    <a:p>
                      <a:endParaRPr lang="ru-RU" sz="1800"/>
                    </a:p>
                  </a:txBody>
                  <a:tcPr marL="91439" marR="91439" marT="45731" marB="45731"/>
                </a:tc>
                <a:tc>
                  <a:txBody>
                    <a:bodyPr/>
                    <a:lstStyle/>
                    <a:p>
                      <a:endParaRPr lang="ru-RU" sz="1800"/>
                    </a:p>
                  </a:txBody>
                  <a:tcPr marL="91439" marR="91439" marT="45731" marB="45731"/>
                </a:tc>
                <a:tc>
                  <a:txBody>
                    <a:bodyPr/>
                    <a:lstStyle/>
                    <a:p>
                      <a:endParaRPr lang="ru-RU" sz="1800"/>
                    </a:p>
                  </a:txBody>
                  <a:tcPr marL="91439" marR="91439" marT="45731" marB="45731"/>
                </a:tc>
              </a:tr>
              <a:tr h="437092">
                <a:tc>
                  <a:txBody>
                    <a:bodyPr/>
                    <a:lstStyle/>
                    <a:p>
                      <a:r>
                        <a:rPr lang="ru-RU" sz="1400" b="0" kern="1200" dirty="0" smtClean="0">
                          <a:solidFill>
                            <a:schemeClr val="dk1"/>
                          </a:solidFill>
                          <a:latin typeface="+mj-lt"/>
                          <a:ea typeface="+mn-ea"/>
                          <a:cs typeface="+mn-cs"/>
                        </a:rPr>
                        <a:t>Филиппов</a:t>
                      </a:r>
                    </a:p>
                  </a:txBody>
                  <a:tcPr marL="91439" marR="91439" marT="45731" marB="45731"/>
                </a:tc>
                <a:tc>
                  <a:txBody>
                    <a:bodyPr/>
                    <a:lstStyle/>
                    <a:p>
                      <a:pPr algn="ctr"/>
                      <a:r>
                        <a:rPr lang="en-US" sz="1800" dirty="0" smtClean="0"/>
                        <a:t>2</a:t>
                      </a:r>
                      <a:endParaRPr lang="ru-RU" sz="1800" dirty="0"/>
                    </a:p>
                  </a:txBody>
                  <a:tcPr marL="91439" marR="91439" marT="45731" marB="45731"/>
                </a:tc>
                <a:tc>
                  <a:txBody>
                    <a:bodyPr/>
                    <a:lstStyle/>
                    <a:p>
                      <a:endParaRPr lang="ru-RU" sz="1800"/>
                    </a:p>
                  </a:txBody>
                  <a:tcPr marL="91439" marR="91439" marT="45731" marB="45731"/>
                </a:tc>
                <a:tc>
                  <a:txBody>
                    <a:bodyPr/>
                    <a:lstStyle/>
                    <a:p>
                      <a:endParaRPr lang="ru-RU" sz="1800" dirty="0"/>
                    </a:p>
                  </a:txBody>
                  <a:tcPr marL="91439" marR="91439" marT="45731" marB="45731"/>
                </a:tc>
                <a:tc>
                  <a:txBody>
                    <a:bodyPr/>
                    <a:lstStyle/>
                    <a:p>
                      <a:endParaRPr lang="ru-RU" sz="1800" dirty="0"/>
                    </a:p>
                  </a:txBody>
                  <a:tcPr marL="91439" marR="91439" marT="45731" marB="45731"/>
                </a:tc>
                <a:tc>
                  <a:txBody>
                    <a:bodyPr/>
                    <a:lstStyle/>
                    <a:p>
                      <a:endParaRPr lang="ru-RU" sz="1800" dirty="0"/>
                    </a:p>
                  </a:txBody>
                  <a:tcPr marL="91439" marR="91439" marT="45731" marB="45731"/>
                </a:tc>
                <a:tc>
                  <a:txBody>
                    <a:bodyPr/>
                    <a:lstStyle/>
                    <a:p>
                      <a:endParaRPr lang="ru-RU" sz="1800" dirty="0"/>
                    </a:p>
                  </a:txBody>
                  <a:tcPr marL="91439" marR="91439" marT="45731" marB="45731"/>
                </a:tc>
              </a:tr>
              <a:tr h="437092">
                <a:tc>
                  <a:txBody>
                    <a:bodyPr/>
                    <a:lstStyle/>
                    <a:p>
                      <a:r>
                        <a:rPr lang="ru-RU" sz="1400" b="0" kern="1200" dirty="0" smtClean="0">
                          <a:solidFill>
                            <a:schemeClr val="dk1"/>
                          </a:solidFill>
                          <a:latin typeface="+mj-lt"/>
                          <a:ea typeface="+mn-ea"/>
                          <a:cs typeface="+mn-cs"/>
                        </a:rPr>
                        <a:t>Антонов</a:t>
                      </a:r>
                    </a:p>
                  </a:txBody>
                  <a:tcPr marL="91439" marR="91439" marT="45731" marB="45731"/>
                </a:tc>
                <a:tc>
                  <a:txBody>
                    <a:bodyPr/>
                    <a:lstStyle/>
                    <a:p>
                      <a:pPr algn="ctr"/>
                      <a:r>
                        <a:rPr lang="en-US" sz="1800" dirty="0" smtClean="0"/>
                        <a:t>1</a:t>
                      </a:r>
                      <a:endParaRPr lang="ru-RU" sz="1800" dirty="0"/>
                    </a:p>
                  </a:txBody>
                  <a:tcPr marL="91439" marR="91439" marT="45731" marB="45731"/>
                </a:tc>
                <a:tc>
                  <a:txBody>
                    <a:bodyPr/>
                    <a:lstStyle/>
                    <a:p>
                      <a:endParaRPr lang="ru-RU" sz="1800"/>
                    </a:p>
                  </a:txBody>
                  <a:tcPr marL="91439" marR="91439" marT="45731" marB="45731"/>
                </a:tc>
                <a:tc>
                  <a:txBody>
                    <a:bodyPr/>
                    <a:lstStyle/>
                    <a:p>
                      <a:endParaRPr lang="ru-RU" sz="1800"/>
                    </a:p>
                  </a:txBody>
                  <a:tcPr marL="91439" marR="91439" marT="45731" marB="45731"/>
                </a:tc>
                <a:tc>
                  <a:txBody>
                    <a:bodyPr/>
                    <a:lstStyle/>
                    <a:p>
                      <a:endParaRPr lang="ru-RU" sz="1800"/>
                    </a:p>
                  </a:txBody>
                  <a:tcPr marL="91439" marR="91439" marT="45731" marB="45731"/>
                </a:tc>
                <a:tc>
                  <a:txBody>
                    <a:bodyPr/>
                    <a:lstStyle/>
                    <a:p>
                      <a:endParaRPr lang="ru-RU" sz="1800"/>
                    </a:p>
                  </a:txBody>
                  <a:tcPr marL="91439" marR="91439" marT="45731" marB="45731"/>
                </a:tc>
                <a:tc>
                  <a:txBody>
                    <a:bodyPr/>
                    <a:lstStyle/>
                    <a:p>
                      <a:endParaRPr lang="ru-RU" sz="1800" dirty="0"/>
                    </a:p>
                  </a:txBody>
                  <a:tcPr marL="91439" marR="91439" marT="45731" marB="45731"/>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63" y="500063"/>
            <a:ext cx="8229600" cy="4429125"/>
          </a:xfrm>
        </p:spPr>
        <p:txBody>
          <a:bodyPr/>
          <a:lstStyle/>
          <a:p>
            <a:pPr>
              <a:buFont typeface="Wingdings" pitchFamily="2" charset="2"/>
              <a:buNone/>
              <a:defRPr/>
            </a:pPr>
            <a:r>
              <a:rPr lang="ru-RU" sz="3000" dirty="0" smtClean="0"/>
              <a:t>В данном примере используется простое условие: </a:t>
            </a:r>
            <a:r>
              <a:rPr lang="ru-RU" sz="3000" b="1" dirty="0" smtClean="0"/>
              <a:t>оценка </a:t>
            </a:r>
            <a:r>
              <a:rPr lang="ru-RU" sz="3000" b="1" smtClean="0"/>
              <a:t>&gt;2</a:t>
            </a:r>
            <a:r>
              <a:rPr lang="ru-RU" sz="3000" smtClean="0"/>
              <a:t> </a:t>
            </a:r>
            <a:endParaRPr lang="en-US" sz="3000" dirty="0" smtClean="0"/>
          </a:p>
          <a:p>
            <a:pPr>
              <a:buFont typeface="Wingdings" pitchFamily="2" charset="2"/>
              <a:buNone/>
              <a:defRPr/>
            </a:pPr>
            <a:r>
              <a:rPr lang="ru-RU" sz="3000" dirty="0" smtClean="0"/>
              <a:t>При решении многих задач в качестве логического выражения могут использоваться сложные условия. Сложные условия состоят из простых и соединяются между собой логической функцией «И» или логической функцией «ИЛИ».</a:t>
            </a:r>
          </a:p>
          <a:p>
            <a:pPr>
              <a:buFont typeface="Wingdings" pitchFamily="2" charset="2"/>
              <a:buNone/>
              <a:defRPr/>
            </a:pPr>
            <a:endParaRPr lang="ru-RU" sz="3000" dirty="0" smtClean="0"/>
          </a:p>
          <a:p>
            <a:pPr>
              <a:defRPr/>
            </a:pPr>
            <a:endParaRPr lang="ru-RU" dirty="0"/>
          </a:p>
        </p:txBody>
      </p:sp>
      <p:sp>
        <p:nvSpPr>
          <p:cNvPr id="5" name="Прямоугольник 4"/>
          <p:cNvSpPr/>
          <p:nvPr/>
        </p:nvSpPr>
        <p:spPr>
          <a:xfrm>
            <a:off x="500063" y="5214938"/>
            <a:ext cx="6983412" cy="554037"/>
          </a:xfrm>
          <a:prstGeom prst="rect">
            <a:avLst/>
          </a:prstGeom>
        </p:spPr>
        <p:txBody>
          <a:bodyPr wrap="none">
            <a:spAutoFit/>
          </a:bodyPr>
          <a:lstStyle/>
          <a:p>
            <a:pPr>
              <a:defRPr/>
            </a:pPr>
            <a:r>
              <a:rPr lang="ru-RU" sz="3000" b="0" dirty="0">
                <a:solidFill>
                  <a:schemeClr val="tx1"/>
                </a:solidFill>
                <a:effectLst>
                  <a:outerShdw blurRad="38100" dist="38100" dir="2700000" algn="tl">
                    <a:srgbClr val="000000"/>
                  </a:outerShdw>
                </a:effectLst>
                <a:latin typeface="+mn-lt"/>
                <a:cs typeface="+mn-cs"/>
              </a:rPr>
              <a:t>Рассмотрим работу этих функций</a:t>
            </a:r>
            <a:r>
              <a:rPr lang="ru-RU"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par>
                          <p:cTn id="8" fill="hold" nodeType="afterGroup">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1000"/>
                                        <p:tgtEl>
                                          <p:spTgt spid="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heckerboard(across)">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Занавес">
  <a:themeElements>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Занавес">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bg2"/>
            </a:solidFill>
            <a:effectLst/>
            <a:latin typeface="Tahoma" pitchFamily="34" charset="0"/>
            <a:cs typeface="Arial" charset="0"/>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bg2"/>
            </a:solidFill>
            <a:effectLst/>
            <a:latin typeface="Tahoma" pitchFamily="34" charset="0"/>
            <a:cs typeface="Arial" charset="0"/>
          </a:defRPr>
        </a:defPPr>
      </a:lstStyle>
    </a:lnDef>
  </a:objectDefaults>
  <a:extraClrSchemeLst>
    <a:extraClrScheme>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Занавес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Занавес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Занавес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Занавес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Занавес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Занавес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Занавес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Занавес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Глобус">
  <a:themeElements>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Глобус">
      <a:majorFont>
        <a:latin typeface="Arial"/>
        <a:ea typeface=""/>
        <a:cs typeface="Arial"/>
      </a:majorFont>
      <a:minorFont>
        <a:latin typeface="Verdan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bg2"/>
            </a:solidFill>
            <a:effectLst/>
            <a:latin typeface="Tahoma" pitchFamily="34" charset="0"/>
            <a:cs typeface="Arial" charset="0"/>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bg2"/>
            </a:solidFill>
            <a:effectLst/>
            <a:latin typeface="Tahoma" pitchFamily="34" charset="0"/>
            <a:cs typeface="Arial" charset="0"/>
          </a:defRPr>
        </a:defPPr>
      </a:lstStyle>
    </a:lnDef>
  </a:objectDefaults>
  <a:extraClrSchemeLst>
    <a:extraClrScheme>
      <a:clrScheme name="Глобус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Глобус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Глобус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Глобус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Глобус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Глобус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Глобус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bg2"/>
            </a:solidFill>
            <a:effectLst/>
            <a:latin typeface="Tahoma" pitchFamily="34" charset="0"/>
            <a:cs typeface="Arial" charset="0"/>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bg2"/>
            </a:solidFill>
            <a:effectLst/>
            <a:latin typeface="Tahoma" pitchFamily="34" charset="0"/>
            <a:cs typeface="Arial" charset="0"/>
          </a:defRPr>
        </a:defPPr>
      </a:lstStyle>
    </a:lnDef>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TotalTime>
  <Words>710</Words>
  <Application>Microsoft Office PowerPoint</Application>
  <PresentationFormat>Экран (4:3)</PresentationFormat>
  <Paragraphs>133</Paragraphs>
  <Slides>24</Slides>
  <Notes>0</Notes>
  <HiddenSlides>0</HiddenSlides>
  <MMClips>0</MMClips>
  <ScaleCrop>false</ScaleCrop>
  <HeadingPairs>
    <vt:vector size="6" baseType="variant">
      <vt:variant>
        <vt:lpstr>Тема</vt:lpstr>
      </vt:variant>
      <vt:variant>
        <vt:i4>4</vt:i4>
      </vt:variant>
      <vt:variant>
        <vt:lpstr>Внедренные серверы OLE</vt:lpstr>
      </vt:variant>
      <vt:variant>
        <vt:i4>1</vt:i4>
      </vt:variant>
      <vt:variant>
        <vt:lpstr>Заголовки слайдов</vt:lpstr>
      </vt:variant>
      <vt:variant>
        <vt:i4>24</vt:i4>
      </vt:variant>
    </vt:vector>
  </HeadingPairs>
  <TitlesOfParts>
    <vt:vector size="29" baseType="lpstr">
      <vt:lpstr>Занавес</vt:lpstr>
      <vt:lpstr>Глобус</vt:lpstr>
      <vt:lpstr>Пиксел</vt:lpstr>
      <vt:lpstr>Аспект</vt:lpstr>
      <vt:lpstr>Формула</vt:lpstr>
      <vt:lpstr>Логические функции  в MS Excel  и примеры их использования</vt:lpstr>
      <vt:lpstr>Понятие логических функций и их виды</vt:lpstr>
      <vt:lpstr>К основным логическим функциям относятся:</vt:lpstr>
      <vt:lpstr>Простая функция «ЕСЛИ»</vt:lpstr>
      <vt:lpstr>Презентация PowerPoint</vt:lpstr>
      <vt:lpstr>Работа логической функции «ЕСЛИ»  иллюстрируется следующей блок-схемой.</vt:lpstr>
      <vt:lpstr>Простые условия записываются в виде равенств или неравенств с использованием операторов отношения</vt:lpstr>
      <vt:lpstr>Задание №1</vt:lpstr>
      <vt:lpstr>Презентация PowerPoint</vt:lpstr>
      <vt:lpstr>Логическая функция «ИЛИ»</vt:lpstr>
      <vt:lpstr>Презентация PowerPoint</vt:lpstr>
      <vt:lpstr>Задание №2: </vt:lpstr>
      <vt:lpstr>Логическая функция «И»</vt:lpstr>
      <vt:lpstr>Презентация PowerPoint</vt:lpstr>
      <vt:lpstr>Задание №3: </vt:lpstr>
      <vt:lpstr>Вложенные функции  «ЕСЛИ»</vt:lpstr>
      <vt:lpstr>Презентация PowerPoint</vt:lpstr>
      <vt:lpstr>Рассмотрим случай, когда вместо оператора 1 необходимо поставить еще одно условие.  </vt:lpstr>
      <vt:lpstr>Рассмотрим случай, когда вместо оператора 2 необходимо поставить еще одно условие. </vt:lpstr>
      <vt:lpstr>Задание №4: </vt:lpstr>
      <vt:lpstr>Дополнительное задание </vt:lpstr>
      <vt:lpstr>Домашнее задание </vt:lpstr>
      <vt:lpstr>Литература</vt:lpstr>
      <vt:lpstr>Спасибо за внимание</vt:lpstr>
    </vt:vector>
  </TitlesOfParts>
  <Company>MoBIL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server</dc:creator>
  <cp:lastModifiedBy>ринат</cp:lastModifiedBy>
  <cp:revision>57</cp:revision>
  <dcterms:created xsi:type="dcterms:W3CDTF">2012-11-14T08:18:24Z</dcterms:created>
  <dcterms:modified xsi:type="dcterms:W3CDTF">2014-04-21T19:01:27Z</dcterms:modified>
</cp:coreProperties>
</file>