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79" r:id="rId3"/>
    <p:sldId id="257" r:id="rId4"/>
    <p:sldId id="274" r:id="rId5"/>
    <p:sldId id="275" r:id="rId6"/>
    <p:sldId id="258" r:id="rId7"/>
    <p:sldId id="260" r:id="rId8"/>
    <p:sldId id="264" r:id="rId9"/>
    <p:sldId id="261" r:id="rId10"/>
    <p:sldId id="277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6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ACF0F-60DA-42D4-8E08-A6E058BF025E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FAAC7-6A47-4245-BBA0-48ABDAD17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FAAC7-6A47-4245-BBA0-48ABDAD1706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DAEA-C664-4E89-AB5C-7674687A9E8D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FD7E-FD81-4F50-BF22-1AB8FFF53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07704" y="2057399"/>
            <a:ext cx="5572608" cy="2621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b="1" dirty="0">
                <a:solidFill>
                  <a:schemeClr val="tx2"/>
                </a:solidFill>
              </a:rPr>
              <a:t>Бессонова Светлана Александровна</a:t>
            </a:r>
          </a:p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000" b="1" dirty="0">
                <a:solidFill>
                  <a:schemeClr val="tx2"/>
                </a:solidFill>
              </a:rPr>
              <a:t>учитель математики</a:t>
            </a:r>
          </a:p>
          <a:p>
            <a:pPr>
              <a:lnSpc>
                <a:spcPct val="130000"/>
              </a:lnSpc>
            </a:pPr>
            <a:r>
              <a:rPr lang="ru-RU" sz="2000" b="1" dirty="0">
                <a:solidFill>
                  <a:schemeClr val="tx2"/>
                </a:solidFill>
              </a:rPr>
              <a:t>Государственное бюджетное общеобразовательное учреждение</a:t>
            </a:r>
          </a:p>
          <a:p>
            <a:pPr>
              <a:lnSpc>
                <a:spcPct val="130000"/>
              </a:lnSpc>
            </a:pPr>
            <a:r>
              <a:rPr lang="ru-RU" sz="2000" b="1" dirty="0">
                <a:solidFill>
                  <a:schemeClr val="tx2"/>
                </a:solidFill>
              </a:rPr>
              <a:t>средняя общеобразовательная школа №603 </a:t>
            </a:r>
          </a:p>
          <a:p>
            <a:pPr>
              <a:lnSpc>
                <a:spcPct val="130000"/>
              </a:lnSpc>
            </a:pPr>
            <a:r>
              <a:rPr lang="ru-RU" sz="2000" b="1" dirty="0">
                <a:solidFill>
                  <a:schemeClr val="tx2"/>
                </a:solidFill>
              </a:rPr>
              <a:t>Фрунзенского района Санкт-Петербурга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740" y="5815160"/>
            <a:ext cx="6132513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naukograd 201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380958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5048356"/>
      </p:ext>
    </p:extLst>
  </p:cSld>
  <p:clrMapOvr>
    <a:masterClrMapping/>
  </p:clrMapOvr>
  <p:transition advTm="5515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Сравнение. 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Запомни!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5613" indent="-455613">
              <a:buBlip>
                <a:blip r:embed="rId2"/>
              </a:buBlip>
            </a:pPr>
            <a:r>
              <a:rPr lang="ru-RU" dirty="0" smtClean="0"/>
              <a:t>0 всегда больше отрицательного числа и всегда меньше положительного числа</a:t>
            </a:r>
          </a:p>
          <a:p>
            <a:pPr marL="455613" indent="-455613">
              <a:buBlip>
                <a:blip r:embed="rId2"/>
              </a:buBlip>
            </a:pPr>
            <a:r>
              <a:rPr lang="ru-RU" dirty="0" smtClean="0"/>
              <a:t>отрицательное число всегда меньше   положительного числа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 этой презентации: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Напомнить правила изображения  координатной прямой;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правила сравнения между собой положительных и отрицательных  чисел;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изученное ранее с помощью самостоятельной работы;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endParaRPr lang="ru-RU" dirty="0" smtClean="0"/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714348" y="1571612"/>
            <a:ext cx="142876" cy="357190"/>
          </a:xfrm>
          <a:prstGeom prst="corner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  <a:scene3d>
            <a:camera prst="orthographicFront">
              <a:rot lat="0" lon="10799999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5" name="Фигура, имеющая форму буквы L 4"/>
          <p:cNvSpPr/>
          <p:nvPr/>
        </p:nvSpPr>
        <p:spPr>
          <a:xfrm>
            <a:off x="683568" y="2636912"/>
            <a:ext cx="142876" cy="357190"/>
          </a:xfrm>
          <a:prstGeom prst="corner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  <a:scene3d>
            <a:camera prst="orthographicFront">
              <a:rot lat="0" lon="10799999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 Самостоятельная работа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Нахождение дроби от числа;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 Измерение длины окружности и площади    круга;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 Масштаб;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 Задачи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 Примеры.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Нахождение дроби от числа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Найдите     от числа 459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Найдите      от числа 3744 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Найдите      от числа 527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Найдите      от числа 1026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556792"/>
            <a:ext cx="144016" cy="64807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780928"/>
            <a:ext cx="257171" cy="60006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933056"/>
            <a:ext cx="277746" cy="648073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085184"/>
            <a:ext cx="288032" cy="6720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Длина окружности и площадь круга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</a:t>
            </a:r>
            <a:r>
              <a:rPr lang="en-US" dirty="0" smtClean="0"/>
              <a:t>S</a:t>
            </a:r>
            <a:r>
              <a:rPr lang="ru-RU" dirty="0" smtClean="0"/>
              <a:t> и С, если: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</a:t>
            </a:r>
            <a:r>
              <a:rPr lang="ru-RU" dirty="0" smtClean="0"/>
              <a:t> = 3,8 м</a:t>
            </a:r>
          </a:p>
          <a:p>
            <a:pPr marL="514350" indent="-514350">
              <a:buFont typeface="+mj-lt"/>
              <a:buAutoNum type="alphaLcParenR"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А</a:t>
            </a:r>
            <a:r>
              <a:rPr lang="en-US" dirty="0" smtClean="0"/>
              <a:t>D</a:t>
            </a:r>
            <a:r>
              <a:rPr lang="ru-RU" dirty="0" smtClean="0"/>
              <a:t> = 56,4 см</a:t>
            </a:r>
          </a:p>
          <a:p>
            <a:pPr marL="514350" indent="-514350">
              <a:buFont typeface="+mj-lt"/>
              <a:buAutoNum type="alphaLcParenR"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</a:t>
            </a:r>
            <a:r>
              <a:rPr lang="ru-RU" dirty="0" smtClean="0"/>
              <a:t>А = 3,2 мм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52120" y="1340768"/>
            <a:ext cx="2725016" cy="2725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20272" y="27089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276872"/>
            <a:ext cx="3600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ru-RU" sz="3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38449" y="172709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982665" y="367131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1268760"/>
            <a:ext cx="4331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2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53971" y="3501008"/>
            <a:ext cx="4427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ru-RU" sz="32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>
            <a:endCxn id="10" idx="1"/>
          </p:cNvCxnSpPr>
          <p:nvPr/>
        </p:nvCxnSpPr>
        <p:spPr>
          <a:xfrm>
            <a:off x="6084168" y="1772816"/>
            <a:ext cx="1905192" cy="190519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Масштаб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Длина сельской речки 0,528 км. Какой длины получится линия, изображающая эту речку на карте, сделанной в масштабе:</a:t>
            </a:r>
          </a:p>
          <a:p>
            <a:pPr marL="514350" indent="-514350" algn="just">
              <a:buNone/>
            </a:pPr>
            <a:r>
              <a:rPr lang="ru-RU" dirty="0" smtClean="0"/>
              <a:t>	а) 1 : 1000000;</a:t>
            </a:r>
          </a:p>
          <a:p>
            <a:pPr marL="514350" indent="-514350" algn="just">
              <a:buNone/>
            </a:pPr>
            <a:r>
              <a:rPr lang="ru-RU" dirty="0" smtClean="0"/>
              <a:t>	</a:t>
            </a:r>
            <a:r>
              <a:rPr lang="en-US" dirty="0" smtClean="0"/>
              <a:t>b)</a:t>
            </a:r>
            <a:r>
              <a:rPr lang="ru-RU" dirty="0" smtClean="0"/>
              <a:t> 1 : 2500?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Задачи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В 225 кг сплава находится 34,2 кг меди, </a:t>
            </a:r>
            <a:br>
              <a:rPr lang="ru-RU" dirty="0" smtClean="0"/>
            </a:br>
            <a:r>
              <a:rPr lang="ru-RU" dirty="0" smtClean="0"/>
              <a:t>3 кг бронзы, 22,5 кг стали, а все остальное составляет свинец. Найдите среднее процентное содержание компонентов в </a:t>
            </a:r>
            <a:br>
              <a:rPr lang="ru-RU" dirty="0" smtClean="0"/>
            </a:br>
            <a:r>
              <a:rPr lang="ru-RU" dirty="0" smtClean="0"/>
              <a:t>сплаве.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Смешали 0,12 кг зеленого, 0,26 кг фруктового, </a:t>
            </a:r>
            <a:br>
              <a:rPr lang="ru-RU" dirty="0" smtClean="0"/>
            </a:br>
            <a:r>
              <a:rPr lang="ru-RU" dirty="0" smtClean="0"/>
              <a:t>1,45 черного и 0,81 белого чая. После отлили </a:t>
            </a:r>
            <a:br>
              <a:rPr lang="ru-RU" dirty="0" smtClean="0"/>
            </a:br>
            <a:r>
              <a:rPr lang="ru-RU" dirty="0" smtClean="0"/>
              <a:t>треть полученной смеси. Найдите процентное содержание чая каждого вида  в полученной </a:t>
            </a:r>
            <a:br>
              <a:rPr lang="ru-RU" dirty="0" smtClean="0"/>
            </a:br>
            <a:r>
              <a:rPr lang="ru-RU" dirty="0" smtClean="0"/>
              <a:t>смеси.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Примеры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0,2 ·    · 5 ·   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3,5 · 18 ·    ·    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  + 0,4 -    + 0,6;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5     + 3     · 3,2.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556792"/>
            <a:ext cx="144016" cy="72008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556792"/>
            <a:ext cx="152400" cy="676275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708920"/>
            <a:ext cx="152400" cy="676275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708920"/>
            <a:ext cx="152400" cy="676275"/>
          </a:xfrm>
          <a:prstGeom prst="rect">
            <a:avLst/>
          </a:prstGeom>
          <a:noFill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904853"/>
            <a:ext cx="152400" cy="676275"/>
          </a:xfrm>
          <a:prstGeom prst="rect">
            <a:avLst/>
          </a:prstGeom>
          <a:noFill/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933056"/>
            <a:ext cx="152400" cy="676275"/>
          </a:xfrm>
          <a:prstGeom prst="rect">
            <a:avLst/>
          </a:prstGeom>
          <a:noFill/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85184"/>
            <a:ext cx="288032" cy="720080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5817" y="5059018"/>
            <a:ext cx="304800" cy="6762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 этой презентации: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Напомнить правила изображения  координатной прямой;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правила сравнения между собой положительных и отрицательных  чисел;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изученное ранее с помощью самостоятельной работы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endParaRPr lang="ru-RU" dirty="0" smtClean="0"/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683568" y="1628800"/>
            <a:ext cx="142876" cy="357190"/>
          </a:xfrm>
          <a:prstGeom prst="corner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  <a:scene3d>
            <a:camera prst="orthographicFront">
              <a:rot lat="0" lon="10799999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6" name="Фигура, имеющая форму буквы L 5"/>
          <p:cNvSpPr/>
          <p:nvPr/>
        </p:nvSpPr>
        <p:spPr>
          <a:xfrm>
            <a:off x="683568" y="2708920"/>
            <a:ext cx="142876" cy="357190"/>
          </a:xfrm>
          <a:prstGeom prst="corner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  <a:scene3d>
            <a:camera prst="orthographicFront">
              <a:rot lat="0" lon="10799999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7" name="Фигура, имеющая форму буквы L 6"/>
          <p:cNvSpPr/>
          <p:nvPr/>
        </p:nvSpPr>
        <p:spPr>
          <a:xfrm>
            <a:off x="683568" y="4223938"/>
            <a:ext cx="142876" cy="357190"/>
          </a:xfrm>
          <a:prstGeom prst="corner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  <a:scene3d>
            <a:camera prst="orthographicFront">
              <a:rot lat="0" lon="10799999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 Анна Г…, </a:t>
            </a:r>
            <a:br>
              <a:rPr lang="ru-RU" dirty="0" smtClean="0"/>
            </a:br>
            <a:r>
              <a:rPr lang="ru-RU" dirty="0" smtClean="0"/>
              <a:t>ученица 6А класса 603-й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Спасибо за просмотр!</a:t>
            </a:r>
          </a:p>
          <a:p>
            <a:pPr algn="ctr"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☺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75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50"/>
                            </p:stCondLst>
                            <p:childTnLst>
                              <p:par>
                                <p:cTn id="24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250"/>
                            </p:stCondLst>
                            <p:childTnLst>
                              <p:par>
                                <p:cTn id="31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</a:t>
            </a:r>
            <a:br>
              <a:rPr lang="ru-RU" dirty="0" smtClean="0"/>
            </a:br>
            <a:r>
              <a:rPr lang="ru-RU" dirty="0" smtClean="0"/>
              <a:t>к контрольной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568952" cy="17526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</a:t>
            </a:r>
            <a:r>
              <a:rPr lang="ru-RU" sz="3600" dirty="0" smtClean="0">
                <a:solidFill>
                  <a:schemeClr val="tx1"/>
                </a:solidFill>
              </a:rPr>
              <a:t>о теме: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Положительные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и отрицательные числа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1329" y="500042"/>
            <a:ext cx="52035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7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glow rad="101600">
                  <a:srgbClr val="4F81BD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637150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 этой презентации: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Напомнить правила изображения  координатной прямой;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правила сравнения между собой положительных и отрицательных  чисел;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изученное ранее с помощью самостоятельной работы;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координатной прямой: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 Обязательно указано направление;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 Под точкой 0 написана буква О; 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 Подписаны точки 1 и -1;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 Должен быть указан единичный отрезок.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Цель этой презентации: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Напомнить правила изображения  координатной прямой;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правила сравнения между собой положительных и отрицательных  чисел;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r>
              <a:rPr lang="ru-RU" dirty="0" smtClean="0"/>
              <a:t>Повторить изученное ранее с помощью самостоятельной работы; </a:t>
            </a:r>
          </a:p>
          <a:p>
            <a:pPr marL="514350" indent="-514350" algn="just">
              <a:buSzPct val="100000"/>
              <a:buFont typeface="Wingdings" pitchFamily="2" charset="2"/>
              <a:buChar char="q"/>
            </a:pPr>
            <a:endParaRPr lang="ru-RU" dirty="0" smtClean="0"/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714348" y="1571612"/>
            <a:ext cx="142876" cy="357190"/>
          </a:xfrm>
          <a:prstGeom prst="corner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  <a:scene3d>
            <a:camera prst="orthographicFront">
              <a:rot lat="0" lon="10799999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Сравнение чисел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Есть несколько способов сравнения между собой отрицательных чисел.</a:t>
            </a:r>
          </a:p>
          <a:p>
            <a:pPr marL="514350" indent="-514350" algn="just">
              <a:buNone/>
            </a:pPr>
            <a:r>
              <a:rPr lang="ru-RU" dirty="0" smtClean="0"/>
              <a:t>	1 способ:</a:t>
            </a:r>
          </a:p>
          <a:p>
            <a:pPr marL="514350" indent="-514350" algn="just">
              <a:buNone/>
            </a:pPr>
            <a:r>
              <a:rPr lang="ru-RU" dirty="0" smtClean="0"/>
              <a:t>С помощью координатной прямой</a:t>
            </a:r>
          </a:p>
          <a:p>
            <a:pPr marL="514350" indent="-514350" algn="just">
              <a:buNone/>
            </a:pPr>
            <a:r>
              <a:rPr lang="ru-RU" dirty="0" smtClean="0"/>
              <a:t>	2 способ:</a:t>
            </a:r>
          </a:p>
          <a:p>
            <a:pPr marL="514350" indent="-514350" algn="just">
              <a:buNone/>
            </a:pPr>
            <a:r>
              <a:rPr lang="en-US" dirty="0" smtClean="0"/>
              <a:t>C </a:t>
            </a:r>
            <a:r>
              <a:rPr lang="ru-RU" dirty="0" smtClean="0"/>
              <a:t>помощью модуля</a:t>
            </a:r>
          </a:p>
          <a:p>
            <a:pPr marL="514350" indent="-51435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643998" cy="45545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Когда мы сравниваем отрицательные числа (например, -3 и -7) по координатной прямой, то больше то, которое расположено  правее.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Т.к. число -3 находится правее, то число -3 больше, чем число -7.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16632"/>
            <a:ext cx="58867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Сравнение с помощью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координатной прямой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95536" y="4427173"/>
            <a:ext cx="8358246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36681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072462" y="4365104"/>
            <a:ext cx="7143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3789040"/>
            <a:ext cx="6480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-8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3789040"/>
            <a:ext cx="530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-7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51720" y="3789040"/>
            <a:ext cx="5760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-6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71800" y="3789040"/>
            <a:ext cx="6029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-5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91880" y="3789040"/>
            <a:ext cx="5180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-4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11960" y="3789040"/>
            <a:ext cx="5309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32040" y="3789040"/>
            <a:ext cx="5309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-2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52120" y="3789040"/>
            <a:ext cx="5309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-1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44208" y="3789040"/>
            <a:ext cx="5040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8" y="3789040"/>
            <a:ext cx="5040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84368" y="378904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4509120"/>
            <a:ext cx="5756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Сравнение с помощью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координатной прямой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643998" cy="45545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Это правило подходит для сравнения как отрицательных, так и для положительных чисел.</a:t>
            </a:r>
          </a:p>
          <a:p>
            <a:pPr marL="0" indent="0" algn="just">
              <a:buNone/>
            </a:pPr>
            <a:r>
              <a:rPr lang="ru-RU" dirty="0" smtClean="0"/>
              <a:t>	Например:</a:t>
            </a:r>
          </a:p>
          <a:p>
            <a:pPr marL="0" indent="0" algn="just">
              <a:buNone/>
            </a:pPr>
            <a:r>
              <a:rPr lang="ru-RU" dirty="0" smtClean="0"/>
              <a:t>	Сравним числа 98 и 476. Число 476 находится правее и поэтому оно больше.</a:t>
            </a:r>
          </a:p>
          <a:p>
            <a:pPr marL="0" indent="0" algn="just">
              <a:buNone/>
            </a:pPr>
            <a:r>
              <a:rPr lang="ru-RU" dirty="0" smtClean="0"/>
              <a:t>	Сравним числа -465 и -4397. Число -465 находится правее, значит, оно больше.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Сравнение с помощью модулей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12168"/>
            <a:ext cx="8435280" cy="5573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ru-RU" dirty="0" err="1" smtClean="0"/>
              <a:t>равнить</a:t>
            </a:r>
            <a:r>
              <a:rPr lang="en-US" dirty="0" smtClean="0"/>
              <a:t>  </a:t>
            </a:r>
            <a:r>
              <a:rPr lang="ru-RU" dirty="0" smtClean="0"/>
              <a:t>числа</a:t>
            </a:r>
            <a:r>
              <a:rPr lang="en-US" dirty="0" smtClean="0"/>
              <a:t> </a:t>
            </a:r>
            <a:r>
              <a:rPr lang="ru-RU" dirty="0" smtClean="0"/>
              <a:t> -3986,7266 и -3986,721.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Найдем их модули: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dirty="0" smtClean="0"/>
              <a:t>	</a:t>
            </a:r>
            <a:r>
              <a:rPr lang="en-US" dirty="0" smtClean="0"/>
              <a:t>|</a:t>
            </a:r>
            <a:r>
              <a:rPr lang="ru-RU" dirty="0" smtClean="0"/>
              <a:t>-3986,7266</a:t>
            </a:r>
            <a:r>
              <a:rPr lang="en-US" dirty="0" smtClean="0"/>
              <a:t>|</a:t>
            </a:r>
            <a:r>
              <a:rPr lang="ru-RU" dirty="0" smtClean="0"/>
              <a:t> = </a:t>
            </a:r>
            <a:r>
              <a:rPr lang="en-US" dirty="0" smtClean="0"/>
              <a:t>3986,7266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dirty="0" smtClean="0"/>
              <a:t>	|-3986,721| = 3986,721</a:t>
            </a:r>
            <a:endParaRPr lang="ru-RU" dirty="0" smtClean="0"/>
          </a:p>
          <a:p>
            <a:pPr marL="0" indent="0" algn="just">
              <a:spcAft>
                <a:spcPts val="1200"/>
              </a:spcAft>
              <a:buNone/>
            </a:pPr>
            <a:r>
              <a:rPr lang="ru-RU" dirty="0" smtClean="0"/>
              <a:t>Далее мы сравниваем модули: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ru-RU" dirty="0" smtClean="0"/>
              <a:t>	</a:t>
            </a:r>
            <a:r>
              <a:rPr lang="en-US" dirty="0" smtClean="0"/>
              <a:t>|</a:t>
            </a:r>
            <a:r>
              <a:rPr lang="ru-RU" dirty="0" smtClean="0"/>
              <a:t>-</a:t>
            </a:r>
            <a:r>
              <a:rPr lang="en-US" dirty="0" smtClean="0"/>
              <a:t>3986,7266| &gt; |</a:t>
            </a:r>
            <a:r>
              <a:rPr lang="ru-RU" dirty="0" smtClean="0"/>
              <a:t>-</a:t>
            </a:r>
            <a:r>
              <a:rPr lang="en-US" dirty="0" smtClean="0"/>
              <a:t>3986,721|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dirty="0" smtClean="0"/>
              <a:t>	</a:t>
            </a:r>
            <a:r>
              <a:rPr lang="ru-RU" dirty="0" smtClean="0"/>
              <a:t>Из двух отрицательных чисел больше то, модуль которого меньше.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3986,7266  </a:t>
            </a:r>
            <a:r>
              <a:rPr lang="en-US" dirty="0" smtClean="0"/>
              <a:t>&lt; </a:t>
            </a:r>
            <a:r>
              <a:rPr lang="ru-RU" dirty="0" smtClean="0"/>
              <a:t>-3986,721.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384</Words>
  <Application>Microsoft Office PowerPoint</Application>
  <PresentationFormat>Экран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Подготовка  к контрольной работе</vt:lpstr>
      <vt:lpstr>Цель этой презентации:</vt:lpstr>
      <vt:lpstr>Правила координатной прямой:</vt:lpstr>
      <vt:lpstr>Цель этой презентации:</vt:lpstr>
      <vt:lpstr>1. Сравнение чисел</vt:lpstr>
      <vt:lpstr>Презентация PowerPoint</vt:lpstr>
      <vt:lpstr> Сравнение с помощью  координатной прямой </vt:lpstr>
      <vt:lpstr>Сравнение с помощью модулей </vt:lpstr>
      <vt:lpstr>Сравнение.  Запомни!</vt:lpstr>
      <vt:lpstr>Цель этой презентации:</vt:lpstr>
      <vt:lpstr>3. Самостоятельная работа  </vt:lpstr>
      <vt:lpstr>Нахождение дроби от числа</vt:lpstr>
      <vt:lpstr>Длина окружности и площадь круга</vt:lpstr>
      <vt:lpstr>Масштаб</vt:lpstr>
      <vt:lpstr>Задачи</vt:lpstr>
      <vt:lpstr> Примеры</vt:lpstr>
      <vt:lpstr>Цель этой презентации:</vt:lpstr>
      <vt:lpstr>Автор Анна Г…,  ученица 6А класса 603-й школы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 к контрольной работе</dc:title>
  <dc:creator>user</dc:creator>
  <cp:lastModifiedBy>Венера Узбековна</cp:lastModifiedBy>
  <cp:revision>42</cp:revision>
  <dcterms:created xsi:type="dcterms:W3CDTF">2013-02-12T11:08:40Z</dcterms:created>
  <dcterms:modified xsi:type="dcterms:W3CDTF">2014-10-12T14:20:11Z</dcterms:modified>
</cp:coreProperties>
</file>