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6" r:id="rId2"/>
    <p:sldId id="315" r:id="rId3"/>
    <p:sldId id="295" r:id="rId4"/>
    <p:sldId id="296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285" r:id="rId14"/>
    <p:sldId id="288" r:id="rId15"/>
    <p:sldId id="289" r:id="rId16"/>
    <p:sldId id="290" r:id="rId17"/>
    <p:sldId id="291" r:id="rId18"/>
    <p:sldId id="292" r:id="rId19"/>
    <p:sldId id="293" r:id="rId20"/>
    <p:sldId id="278" r:id="rId21"/>
    <p:sldId id="279" r:id="rId22"/>
    <p:sldId id="310" r:id="rId23"/>
    <p:sldId id="314" r:id="rId24"/>
    <p:sldId id="283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25"/>
    <p:penClr>
      <a:srgbClr val="FF0000"/>
    </p:penClr>
  </p:showPr>
  <p:clrMru>
    <a:srgbClr val="CC0099"/>
    <a:srgbClr val="FF66CC"/>
    <a:srgbClr val="598C06"/>
    <a:srgbClr val="FF33CC"/>
    <a:srgbClr val="CC66FF"/>
    <a:srgbClr val="00FF99"/>
    <a:srgbClr val="055B32"/>
    <a:srgbClr val="96E2AE"/>
    <a:srgbClr val="FF99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2413" autoAdjust="0"/>
  </p:normalViewPr>
  <p:slideViewPr>
    <p:cSldViewPr>
      <p:cViewPr>
        <p:scale>
          <a:sx n="77" d="100"/>
          <a:sy n="77" d="100"/>
        </p:scale>
        <p:origin x="-2520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C3C23-986E-43AE-AA1B-9FB42FE7C77C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D0231-D56E-415D-A792-07F5A480C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D0231-D56E-415D-A792-07F5A480C546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AC0DD-B97E-4701-A67A-551DFD53659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AC0DD-B97E-4701-A67A-551DFD53659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27B83-5FD8-4B4C-97F2-A85889A7CEAE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27B83-5FD8-4B4C-97F2-A85889A7CEAE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27B83-5FD8-4B4C-97F2-A85889A7CEAE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27B83-5FD8-4B4C-97F2-A85889A7CEA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27B83-5FD8-4B4C-97F2-A85889A7CEA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27B83-5FD8-4B4C-97F2-A85889A7CEA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27B83-5FD8-4B4C-97F2-A85889A7CEA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803C7-7579-4403-A9D0-5EBF808D7A9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33620-E6E7-431F-A745-F0111069D57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803C7-7579-4403-A9D0-5EBF808D7A9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300A09-996C-4D55-B2E5-EBC12093BE4E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803C7-7579-4403-A9D0-5EBF808D7A9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803C7-7579-4403-A9D0-5EBF808D7A9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803C7-7579-4403-A9D0-5EBF808D7A9C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AC0DD-B97E-4701-A67A-551DFD53659D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AC0DD-B97E-4701-A67A-551DFD53659D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AC0DD-B97E-4701-A67A-551DFD53659D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AC0DD-B97E-4701-A67A-551DFD53659D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AC0DD-B97E-4701-A67A-551DFD53659D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AC0DD-B97E-4701-A67A-551DFD53659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AC0DD-B97E-4701-A67A-551DFD53659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465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465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465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465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465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465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465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465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465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465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465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2465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7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верхний колонтитул naukograd 2013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757242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6143644"/>
            <a:ext cx="84902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Вторая Всероссийская научно-методическая конференция,10 ноября 2014 - 10 февраля 2015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"Педагогическая технология и мастерство учителя"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20" y="3429000"/>
            <a:ext cx="835818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Герасимова Лидия Петровна </a:t>
            </a:r>
            <a:endParaRPr kumimoji="0" lang="ru-RU" sz="105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 производственного  обучения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Струкова Вера Васильевна </a:t>
            </a:r>
            <a:endParaRPr kumimoji="0" lang="ru-RU" sz="105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 производственного  обучения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Государственное бюджетное профессиональное образовательное учреждение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Колледж сферы услуг № 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Москва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14414" y="1643050"/>
            <a:ext cx="714804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ПМ02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ПРИГОТОВЛЕНИЕ ПРОСТЫХ БЛЮД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 ЯИЦ И ТВОРОГА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slow" advTm="2465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артофель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 t="24078" b="9244"/>
          <a:stretch>
            <a:fillRect/>
          </a:stretch>
        </p:blipFill>
        <p:spPr bwMode="auto">
          <a:xfrm>
            <a:off x="4788024" y="3356992"/>
            <a:ext cx="3598862" cy="3312368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 l="57561" t="52744"/>
          <a:stretch>
            <a:fillRect/>
          </a:stretch>
        </p:blipFill>
        <p:spPr bwMode="auto">
          <a:xfrm>
            <a:off x="251520" y="2780928"/>
            <a:ext cx="3672408" cy="3240360"/>
          </a:xfrm>
          <a:prstGeom prst="rect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0"/>
            <a:ext cx="39604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Картофель нарезают ломтиком или кубиком,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0"/>
            <a:ext cx="48898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жарят основным способом, заливают омлетной массой и запекают в жарочном шкафу.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88640"/>
            <a:ext cx="3888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Температура подачи омлетов  60-65  С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Desktop\омлет\омле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20887">
            <a:off x="469140" y="2942593"/>
            <a:ext cx="3600400" cy="3384376"/>
          </a:xfrm>
          <a:prstGeom prst="rect">
            <a:avLst/>
          </a:prstGeom>
          <a:noFill/>
          <a:ln w="88900">
            <a:solidFill>
              <a:schemeClr val="bg2">
                <a:lumMod val="75000"/>
              </a:schemeClr>
            </a:solidFill>
          </a:ln>
        </p:spPr>
      </p:pic>
      <p:pic>
        <p:nvPicPr>
          <p:cNvPr id="7" name="Picture 3" descr="C:\Users\user\Desktop\омлет\omlet-0мле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24575">
            <a:off x="5047001" y="3416476"/>
            <a:ext cx="3312368" cy="3168352"/>
          </a:xfrm>
          <a:prstGeom prst="rect">
            <a:avLst/>
          </a:prstGeom>
          <a:noFill/>
          <a:ln w="88900">
            <a:solidFill>
              <a:schemeClr val="bg2">
                <a:lumMod val="75000"/>
              </a:schemeClr>
            </a:solidFill>
          </a:ln>
        </p:spPr>
      </p:pic>
      <p:pic>
        <p:nvPicPr>
          <p:cNvPr id="18434" name="Picture 2" descr="C:\Users\user\Desktop\омлет\omlet-с картофелем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260648"/>
            <a:ext cx="3384376" cy="3168352"/>
          </a:xfrm>
          <a:prstGeom prst="rect">
            <a:avLst/>
          </a:prstGeom>
          <a:noFill/>
          <a:ln w="88900">
            <a:solidFill>
              <a:schemeClr val="bg2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547664" y="134076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0</a:t>
            </a:r>
            <a:endParaRPr lang="ru-RU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5689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к качеству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Омлет должен иметь светло-желтый цвет со слегка коричневатой корочкой.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смешанном омлете продукты мелко нарезаны, равномерно распределены. Вкус и запах соответствует запаху, вкусу свежих яиц и продуктов добавленных в блюдо.</a:t>
            </a:r>
          </a:p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4797152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Блюда из яиц не подлежат хранению,</a:t>
            </a:r>
          </a:p>
          <a:p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готовят по мере спроса.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Технология приготовления сырников из творога</a:t>
            </a:r>
            <a:endParaRPr lang="ru-RU" sz="3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3501008"/>
            <a:ext cx="93610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4" descr="3346535_professii_4"/>
          <p:cNvPicPr>
            <a:picLocks noChangeAspect="1" noChangeArrowheads="1"/>
          </p:cNvPicPr>
          <p:nvPr/>
        </p:nvPicPr>
        <p:blipFill>
          <a:blip r:embed="rId3" cstate="print"/>
          <a:srcRect l="33683" t="5049" r="20455" b="12132"/>
          <a:stretch>
            <a:fillRect/>
          </a:stretch>
        </p:blipFill>
        <p:spPr bwMode="auto">
          <a:xfrm rot="539136">
            <a:off x="2393842" y="2153076"/>
            <a:ext cx="3989902" cy="4252567"/>
          </a:xfrm>
          <a:prstGeom prst="rect">
            <a:avLst/>
          </a:prstGeom>
          <a:noFill/>
          <a:ln w="76200">
            <a:solidFill>
              <a:srgbClr val="009900"/>
            </a:solidFill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ure9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 l="20515" r="11103" b="14704"/>
          <a:stretch>
            <a:fillRect/>
          </a:stretch>
        </p:blipFill>
        <p:spPr>
          <a:xfrm>
            <a:off x="827584" y="2492896"/>
            <a:ext cx="3168352" cy="3528392"/>
          </a:xfrm>
          <a:noFill/>
          <a:ln w="76200">
            <a:solidFill>
              <a:srgbClr val="C00000"/>
            </a:solidFill>
            <a:bevel/>
          </a:ln>
          <a:scene3d>
            <a:camera prst="orthographicFront"/>
            <a:lightRig rig="threePt" dir="t"/>
          </a:scene3d>
          <a:sp3d extrusionH="76200" contourW="12700">
            <a:extrusionClr>
              <a:srgbClr val="FF66CC"/>
            </a:extrusionClr>
            <a:contourClr>
              <a:srgbClr val="FF66CC"/>
            </a:contourClr>
          </a:sp3d>
        </p:spPr>
      </p:pic>
      <p:pic>
        <p:nvPicPr>
          <p:cNvPr id="5" name="Picture 2" descr="C:\Users\user\Desktop\сырники\i[10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980728"/>
            <a:ext cx="3168352" cy="35283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64088" y="4725144"/>
            <a:ext cx="35907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добавляют  яйца, сахар, соль,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76470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протирают,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88640"/>
            <a:ext cx="3203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Творог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сырники\i[10] (2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l="9412" r="7059"/>
          <a:stretch>
            <a:fillRect/>
          </a:stretch>
        </p:blipFill>
        <p:spPr bwMode="auto">
          <a:xfrm>
            <a:off x="395536" y="2420888"/>
            <a:ext cx="3816424" cy="4071686"/>
          </a:xfrm>
          <a:prstGeom prst="rect">
            <a:avLst/>
          </a:prstGeom>
          <a:noFill/>
          <a:ln w="101600">
            <a:solidFill>
              <a:srgbClr val="66FF33"/>
            </a:solidFill>
          </a:ln>
        </p:spPr>
      </p:pic>
      <p:pic>
        <p:nvPicPr>
          <p:cNvPr id="4" name="Picture 2" descr="C:\Users\user\Desktop\сырники\iCA8THNJ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052736"/>
            <a:ext cx="3888432" cy="4087497"/>
          </a:xfrm>
          <a:prstGeom prst="rect">
            <a:avLst/>
          </a:prstGeom>
          <a:noFill/>
          <a:ln w="123825">
            <a:solidFill>
              <a:srgbClr val="66FF33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788024" y="5445224"/>
            <a:ext cx="3931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перемешивают.</a:t>
            </a:r>
          </a:p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32656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муку, добавляют изюм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11913" y="4968013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сырники\i[8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3384376" cy="3528392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</p:pic>
      <p:pic>
        <p:nvPicPr>
          <p:cNvPr id="4" name="Picture 2" descr="C:\Users\user\Desktop\сырники\i[6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204864"/>
            <a:ext cx="3312368" cy="3528392"/>
          </a:xfrm>
          <a:prstGeom prst="rect">
            <a:avLst/>
          </a:prstGeom>
          <a:noFill/>
          <a:ln w="79375">
            <a:solidFill>
              <a:srgbClr val="C0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004048" y="620688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придают форму биточков,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04664"/>
            <a:ext cx="4584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массу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порционируют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4293096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дожаривают в жарочном шкафу 5-7мин.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сырники\iCAD25C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01008"/>
            <a:ext cx="3044148" cy="263341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211960" y="188640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жарят основным способом,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ser\Desktop\сырники\iCA0CZBZ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556792"/>
            <a:ext cx="3168352" cy="265546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</p:spTree>
    <p:custDataLst>
      <p:tags r:id="rId1"/>
    </p:custData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сырники 3.jpg"/>
          <p:cNvPicPr>
            <a:picLocks noChangeAspect="1" noChangeArrowheads="1"/>
          </p:cNvPicPr>
          <p:nvPr/>
        </p:nvPicPr>
        <p:blipFill>
          <a:blip r:embed="rId4" cstate="print"/>
          <a:srcRect l="8333" t="31765" b="4706"/>
          <a:stretch>
            <a:fillRect/>
          </a:stretch>
        </p:blipFill>
        <p:spPr bwMode="auto">
          <a:xfrm>
            <a:off x="395536" y="1556792"/>
            <a:ext cx="3096344" cy="2880320"/>
          </a:xfrm>
          <a:prstGeom prst="rect">
            <a:avLst/>
          </a:prstGeom>
          <a:noFill/>
          <a:ln w="76200">
            <a:solidFill>
              <a:srgbClr val="FF66CC"/>
            </a:solidFill>
          </a:ln>
        </p:spPr>
      </p:pic>
      <p:pic>
        <p:nvPicPr>
          <p:cNvPr id="5122" name="Picture 2" descr="C:\Users\user\Desktop\сырники 1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924944"/>
            <a:ext cx="3096344" cy="2880320"/>
          </a:xfrm>
          <a:prstGeom prst="rect">
            <a:avLst/>
          </a:prstGeom>
          <a:noFill/>
          <a:ln w="76200">
            <a:solidFill>
              <a:srgbClr val="FF66CC"/>
            </a:solidFill>
          </a:ln>
        </p:spPr>
      </p:pic>
      <p:pic>
        <p:nvPicPr>
          <p:cNvPr id="5" name="Picture 2" descr="C:\Users\user\Desktop\сырниеа9.jpg"/>
          <p:cNvPicPr>
            <a:picLocks noChangeAspect="1" noChangeArrowheads="1"/>
          </p:cNvPicPr>
          <p:nvPr/>
        </p:nvPicPr>
        <p:blipFill>
          <a:blip r:embed="rId6" cstate="print"/>
          <a:srcRect b="25397"/>
          <a:stretch>
            <a:fillRect/>
          </a:stretch>
        </p:blipFill>
        <p:spPr bwMode="auto">
          <a:xfrm>
            <a:off x="5580112" y="3789040"/>
            <a:ext cx="3024336" cy="2808312"/>
          </a:xfrm>
          <a:prstGeom prst="rect">
            <a:avLst/>
          </a:prstGeom>
          <a:noFill/>
          <a:ln w="98425">
            <a:solidFill>
              <a:srgbClr val="FF66CC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7504" y="332657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Температура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836712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подачи</a:t>
            </a:r>
          </a:p>
          <a:p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1753285"/>
            <a:ext cx="27514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сырников</a:t>
            </a:r>
          </a:p>
          <a:p>
            <a:pPr lvl="0"/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40152" y="2878823"/>
            <a:ext cx="3203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60-65 С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20273" y="2852936"/>
            <a:ext cx="2880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052736"/>
            <a:ext cx="74888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Требования к качеству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Сырники должны иметь круглую форму, золотисто-желтый цвет, консистенцию мягкую, без крупинок, запах творога, вкус кисло-сладкий.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Хранят до отпуска в теплом виде не более 15 мин.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Подбор продуктов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04122012163.jpg"/>
          <p:cNvPicPr>
            <a:picLocks noChangeAspect="1" noChangeArrowheads="1"/>
          </p:cNvPicPr>
          <p:nvPr/>
        </p:nvPicPr>
        <p:blipFill>
          <a:blip r:embed="rId4" cstate="print"/>
          <a:srcRect t="14563" r="7180" b="18500"/>
          <a:stretch>
            <a:fillRect/>
          </a:stretch>
        </p:blipFill>
        <p:spPr bwMode="auto">
          <a:xfrm rot="20841747">
            <a:off x="4800284" y="1612605"/>
            <a:ext cx="1935769" cy="984692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</p:pic>
      <p:pic>
        <p:nvPicPr>
          <p:cNvPr id="5" name="Picture 2" descr="C:\Users\user\Desktop\191120121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68959">
            <a:off x="7464983" y="624966"/>
            <a:ext cx="1148249" cy="2095286"/>
          </a:xfrm>
          <a:prstGeom prst="rect">
            <a:avLst/>
          </a:prstGeom>
          <a:noFill/>
          <a:ln w="69850">
            <a:solidFill>
              <a:srgbClr val="FF0000"/>
            </a:solidFill>
          </a:ln>
        </p:spPr>
      </p:pic>
      <p:pic>
        <p:nvPicPr>
          <p:cNvPr id="6" name="Picture 2" descr="C:\Users\user\Desktop\02122012161.jpg"/>
          <p:cNvPicPr>
            <a:picLocks noChangeAspect="1" noChangeArrowheads="1"/>
          </p:cNvPicPr>
          <p:nvPr/>
        </p:nvPicPr>
        <p:blipFill>
          <a:blip r:embed="rId6" cstate="print"/>
          <a:srcRect l="38926" r="14563"/>
          <a:stretch>
            <a:fillRect/>
          </a:stretch>
        </p:blipFill>
        <p:spPr bwMode="auto">
          <a:xfrm>
            <a:off x="539552" y="3140968"/>
            <a:ext cx="792088" cy="1368152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</p:pic>
      <p:pic>
        <p:nvPicPr>
          <p:cNvPr id="7" name="Picture 3" descr="pure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08758">
            <a:off x="4478608" y="3059163"/>
            <a:ext cx="1808645" cy="173035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Picture 6" descr="C:\Users\user\Desktop\29102012129.jpg"/>
          <p:cNvPicPr>
            <a:picLocks noChangeAspect="1" noChangeArrowheads="1"/>
          </p:cNvPicPr>
          <p:nvPr/>
        </p:nvPicPr>
        <p:blipFill>
          <a:blip r:embed="rId8" cstate="print"/>
          <a:srcRect t="12903" r="10669" b="29032"/>
          <a:stretch>
            <a:fillRect/>
          </a:stretch>
        </p:blipFill>
        <p:spPr bwMode="auto">
          <a:xfrm rot="20065528">
            <a:off x="5846650" y="4737881"/>
            <a:ext cx="1764632" cy="16353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10" name="Picture 2" descr="C:\Users\user\Desktop\омлет\33-1.jpg"/>
          <p:cNvPicPr>
            <a:picLocks noChangeAspect="1" noChangeArrowheads="1"/>
          </p:cNvPicPr>
          <p:nvPr/>
        </p:nvPicPr>
        <p:blipFill>
          <a:blip r:embed="rId9" cstate="print"/>
          <a:srcRect t="28905" r="79211" b="43395"/>
          <a:stretch>
            <a:fillRect/>
          </a:stretch>
        </p:blipFill>
        <p:spPr bwMode="auto">
          <a:xfrm rot="838053">
            <a:off x="1968562" y="5413093"/>
            <a:ext cx="1195315" cy="1247350"/>
          </a:xfrm>
          <a:prstGeom prst="rect">
            <a:avLst/>
          </a:prstGeom>
          <a:noFill/>
          <a:ln w="98425">
            <a:solidFill>
              <a:srgbClr val="FF0000"/>
            </a:solidFill>
          </a:ln>
        </p:spPr>
      </p:pic>
      <p:pic>
        <p:nvPicPr>
          <p:cNvPr id="11" name="Picture 2" descr="C:\Users\user\Desktop\02122012162.jpg"/>
          <p:cNvPicPr>
            <a:picLocks noChangeAspect="1" noChangeArrowheads="1"/>
          </p:cNvPicPr>
          <p:nvPr/>
        </p:nvPicPr>
        <p:blipFill>
          <a:blip r:embed="rId10" cstate="print"/>
          <a:srcRect l="21392" r="9084"/>
          <a:stretch>
            <a:fillRect/>
          </a:stretch>
        </p:blipFill>
        <p:spPr bwMode="auto">
          <a:xfrm rot="737720">
            <a:off x="2634748" y="1477715"/>
            <a:ext cx="1052406" cy="1531346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</p:pic>
      <p:pic>
        <p:nvPicPr>
          <p:cNvPr id="12" name="Picture 7" descr="C:\Users\user\Desktop\29102012136.jpg"/>
          <p:cNvPicPr>
            <a:picLocks noChangeAspect="1" noChangeArrowheads="1"/>
          </p:cNvPicPr>
          <p:nvPr/>
        </p:nvPicPr>
        <p:blipFill>
          <a:blip r:embed="rId11" cstate="print"/>
          <a:srcRect t="11765" r="14432"/>
          <a:stretch>
            <a:fillRect/>
          </a:stretch>
        </p:blipFill>
        <p:spPr bwMode="auto">
          <a:xfrm rot="20743811">
            <a:off x="520155" y="5121372"/>
            <a:ext cx="926182" cy="1387351"/>
          </a:xfrm>
          <a:prstGeom prst="rect">
            <a:avLst/>
          </a:prstGeom>
          <a:solidFill>
            <a:srgbClr val="0070C0"/>
          </a:solidFill>
          <a:ln w="76200">
            <a:solidFill>
              <a:srgbClr val="FF0000"/>
            </a:solidFill>
          </a:ln>
        </p:spPr>
      </p:pic>
      <p:pic>
        <p:nvPicPr>
          <p:cNvPr id="1026" name="Picture 2" descr="C:\Users\user\Desktop\07122012166.jpg"/>
          <p:cNvPicPr>
            <a:picLocks noChangeAspect="1" noChangeArrowheads="1"/>
          </p:cNvPicPr>
          <p:nvPr/>
        </p:nvPicPr>
        <p:blipFill>
          <a:blip r:embed="rId12" cstate="print"/>
          <a:srcRect r="33214"/>
          <a:stretch>
            <a:fillRect/>
          </a:stretch>
        </p:blipFill>
        <p:spPr bwMode="auto">
          <a:xfrm rot="5400000">
            <a:off x="3613584" y="5323520"/>
            <a:ext cx="1628800" cy="1152128"/>
          </a:xfrm>
          <a:prstGeom prst="rect">
            <a:avLst/>
          </a:prstGeom>
          <a:noFill/>
          <a:ln w="82550">
            <a:solidFill>
              <a:srgbClr val="FF0000"/>
            </a:solidFill>
          </a:ln>
        </p:spPr>
      </p:pic>
      <p:pic>
        <p:nvPicPr>
          <p:cNvPr id="9" name="Picture 2" descr="C:\Users\user\Desktop\сырники\iCAP72C1G.jpg"/>
          <p:cNvPicPr>
            <a:picLocks noChangeAspect="1" noChangeArrowheads="1"/>
          </p:cNvPicPr>
          <p:nvPr/>
        </p:nvPicPr>
        <p:blipFill>
          <a:blip r:embed="rId13" cstate="print"/>
          <a:srcRect l="15686" t="9320" r="9804" b="22595"/>
          <a:stretch>
            <a:fillRect/>
          </a:stretch>
        </p:blipFill>
        <p:spPr bwMode="auto">
          <a:xfrm rot="20574335">
            <a:off x="1882329" y="3376987"/>
            <a:ext cx="1842435" cy="1574070"/>
          </a:xfrm>
          <a:prstGeom prst="rect">
            <a:avLst/>
          </a:prstGeom>
          <a:noFill/>
          <a:ln w="92075">
            <a:solidFill>
              <a:srgbClr val="C00000"/>
            </a:solidFill>
          </a:ln>
        </p:spPr>
      </p:pic>
      <p:pic>
        <p:nvPicPr>
          <p:cNvPr id="3" name="Picture 2" descr="C:\Users\user\Desktop\29102012138.jpg"/>
          <p:cNvPicPr>
            <a:picLocks noChangeAspect="1" noChangeArrowheads="1"/>
          </p:cNvPicPr>
          <p:nvPr/>
        </p:nvPicPr>
        <p:blipFill>
          <a:blip r:embed="rId14" cstate="print"/>
          <a:srcRect l="20672" t="13920" r="5501" b="8070"/>
          <a:stretch>
            <a:fillRect/>
          </a:stretch>
        </p:blipFill>
        <p:spPr bwMode="auto">
          <a:xfrm rot="20452355">
            <a:off x="921197" y="1126307"/>
            <a:ext cx="1618410" cy="17230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1027" name="Picture 3" descr="C:\Users\user\Desktop\21122012168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24328" y="3284984"/>
            <a:ext cx="1116632" cy="2088232"/>
          </a:xfrm>
          <a:prstGeom prst="rect">
            <a:avLst/>
          </a:prstGeom>
          <a:noFill/>
          <a:ln w="82550">
            <a:solidFill>
              <a:srgbClr val="FF0000"/>
            </a:solidFill>
          </a:ln>
        </p:spPr>
      </p:pic>
    </p:spTree>
    <p:custDataLst>
      <p:tags r:id="rId1"/>
    </p:custData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60648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приготовления запеканки творожной.</a:t>
            </a:r>
            <a:endParaRPr lang="ru-RU" sz="3600" b="1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pov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52855">
            <a:off x="2370468" y="2608183"/>
            <a:ext cx="4169938" cy="3702132"/>
          </a:xfrm>
          <a:prstGeom prst="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3384376" cy="3672408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</p:pic>
      <p:pic>
        <p:nvPicPr>
          <p:cNvPr id="3" name="Picture 2" descr="C:\Users\user\Desktop\вареники ленивые\iCARIQAHV.jpg"/>
          <p:cNvPicPr>
            <a:picLocks noChangeAspect="1" noChangeArrowheads="1"/>
          </p:cNvPicPr>
          <p:nvPr/>
        </p:nvPicPr>
        <p:blipFill>
          <a:blip r:embed="rId4" cstate="print"/>
          <a:srcRect t="10345" b="1724"/>
          <a:stretch>
            <a:fillRect/>
          </a:stretch>
        </p:blipFill>
        <p:spPr bwMode="auto">
          <a:xfrm>
            <a:off x="755576" y="1628800"/>
            <a:ext cx="3328764" cy="3600400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55576" y="188641"/>
            <a:ext cx="7885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Творог протирают, соединяют с мукой,</a:t>
            </a:r>
            <a:endParaRPr lang="ru-RU" sz="36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5445225"/>
            <a:ext cx="4804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вводят сахар, яйца. соль.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8" name="Picture 6" descr="e43dd6b6b93da5721fecf974b928e455"/>
          <p:cNvPicPr>
            <a:picLocks noChangeAspect="1" noChangeArrowheads="1"/>
          </p:cNvPicPr>
          <p:nvPr/>
        </p:nvPicPr>
        <p:blipFill>
          <a:blip r:embed="rId4" cstate="print"/>
          <a:srcRect l="10079" t="9941" r="9282" b="16451"/>
          <a:stretch>
            <a:fillRect/>
          </a:stretch>
        </p:blipFill>
        <p:spPr bwMode="auto">
          <a:xfrm>
            <a:off x="395536" y="2564904"/>
            <a:ext cx="5040560" cy="3528392"/>
          </a:xfrm>
          <a:prstGeom prst="rect">
            <a:avLst/>
          </a:prstGeom>
          <a:noFill/>
          <a:ln w="117475">
            <a:solidFill>
              <a:srgbClr val="00FF99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434010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противень, смазанный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маслом и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посыпанный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сухарями,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2060848"/>
            <a:ext cx="3347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выкладывают творожную массу, смазывают сметаной, разравнивают. </a:t>
            </a:r>
          </a:p>
        </p:txBody>
      </p:sp>
    </p:spTree>
    <p:custDataLst>
      <p:tags r:id="rId1"/>
    </p:custData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запека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060848"/>
            <a:ext cx="3384376" cy="3600400"/>
          </a:xfrm>
          <a:prstGeom prst="rect">
            <a:avLst/>
          </a:prstGeom>
          <a:noFill/>
          <a:ln w="88900">
            <a:solidFill>
              <a:srgbClr val="00FF99"/>
            </a:solidFill>
          </a:ln>
        </p:spPr>
      </p:pic>
      <p:pic>
        <p:nvPicPr>
          <p:cNvPr id="6" name="Picture 4" descr="запеканка морковная"/>
          <p:cNvPicPr>
            <a:picLocks noChangeAspect="1" noChangeArrowheads="1"/>
          </p:cNvPicPr>
          <p:nvPr/>
        </p:nvPicPr>
        <p:blipFill>
          <a:blip r:embed="rId5" cstate="print"/>
          <a:srcRect l="9450" t="13761" r="14951" b="4293"/>
          <a:stretch>
            <a:fillRect/>
          </a:stretch>
        </p:blipFill>
        <p:spPr bwMode="auto">
          <a:xfrm>
            <a:off x="4175956" y="2528900"/>
            <a:ext cx="4464496" cy="3384376"/>
          </a:xfrm>
          <a:prstGeom prst="rect">
            <a:avLst/>
          </a:prstGeom>
          <a:noFill/>
          <a:ln w="88900">
            <a:solidFill>
              <a:srgbClr val="00FF99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5536" y="260648"/>
            <a:ext cx="79928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Запекают в жарочном шкафу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250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4049" y="836713"/>
            <a:ext cx="360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1600" dirty="0"/>
          </a:p>
        </p:txBody>
      </p:sp>
    </p:spTree>
    <p:custDataLst>
      <p:tags r:id="rId1"/>
    </p:custData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16435" t="-2454" r="6323"/>
          <a:stretch>
            <a:fillRect/>
          </a:stretch>
        </p:blipFill>
        <p:spPr bwMode="auto">
          <a:xfrm>
            <a:off x="467544" y="1556792"/>
            <a:ext cx="3096344" cy="288032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 l="26284" t="11087" r="12738" b="9454"/>
          <a:stretch>
            <a:fillRect/>
          </a:stretch>
        </p:blipFill>
        <p:spPr bwMode="auto">
          <a:xfrm>
            <a:off x="5652120" y="1484784"/>
            <a:ext cx="3096344" cy="2952328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6" cstate="print"/>
          <a:srcRect t="-1192"/>
          <a:stretch>
            <a:fillRect/>
          </a:stretch>
        </p:blipFill>
        <p:spPr bwMode="auto">
          <a:xfrm>
            <a:off x="3131840" y="3717032"/>
            <a:ext cx="3024336" cy="288032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54868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подачи запеканок 60-65  С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98072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flipV="1">
            <a:off x="6084168" y="476668"/>
            <a:ext cx="288032" cy="307777"/>
          </a:xfrm>
          <a:prstGeom prst="rect">
            <a:avLst/>
          </a:prstGeom>
          <a:solidFill>
            <a:srgbClr val="7030A0"/>
          </a:solidFill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5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620688"/>
            <a:ext cx="49790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Требования к качеству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700808"/>
            <a:ext cx="71287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Запеканка должна иметь гладкую поверхность, без трещин, равномерно румяную, цвет на разрезе белый или желтый, вкус кисло-сладкий.</a:t>
            </a:r>
          </a:p>
          <a:p>
            <a:endParaRPr lang="ru-RU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Срок хранения -1час.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rt615img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23313">
            <a:off x="309723" y="1133642"/>
            <a:ext cx="1976793" cy="1725923"/>
          </a:xfrm>
          <a:prstGeom prst="rect">
            <a:avLst/>
          </a:prstGeom>
          <a:noFill/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3" name="Picture 2" descr="part527img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8573" y="783620"/>
            <a:ext cx="2195763" cy="1807946"/>
          </a:xfrm>
          <a:prstGeom prst="rect">
            <a:avLst/>
          </a:prstGeom>
          <a:noFill/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4" name="Picture 2" descr="C:\Users\user\Desktop\part595img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234342">
            <a:off x="3698796" y="4075228"/>
            <a:ext cx="2125622" cy="1919405"/>
          </a:xfrm>
          <a:prstGeom prst="rect">
            <a:avLst/>
          </a:prstGeom>
          <a:ln w="76200">
            <a:solidFill>
              <a:schemeClr val="bg1">
                <a:lumMod val="85000"/>
              </a:schemeClr>
            </a:solidFill>
          </a:ln>
        </p:spPr>
      </p:pic>
      <p:pic>
        <p:nvPicPr>
          <p:cNvPr id="5" name="Picture 2" descr="part600img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28152">
            <a:off x="507242" y="4166199"/>
            <a:ext cx="2146379" cy="1799878"/>
          </a:xfrm>
          <a:prstGeom prst="rect">
            <a:avLst/>
          </a:prstGeom>
          <a:noFill/>
          <a:ln w="762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Picture 2" descr="part594img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015639">
            <a:off x="6381797" y="3675536"/>
            <a:ext cx="2234344" cy="2006471"/>
          </a:xfrm>
          <a:prstGeom prst="rect">
            <a:avLst/>
          </a:prstGeom>
          <a:noFill/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660232" y="2714603"/>
            <a:ext cx="2483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электрическая плита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887010">
            <a:off x="549153" y="5973134"/>
            <a:ext cx="1292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доски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1062025">
            <a:off x="312661" y="2896839"/>
            <a:ext cx="2255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холодильник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4646">
            <a:off x="3663483" y="6076341"/>
            <a:ext cx="199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ножи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1087360">
            <a:off x="6199385" y="5735649"/>
            <a:ext cx="2958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инвентарь и кухонная посуда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part601img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01456" y="1715702"/>
            <a:ext cx="2206227" cy="1656184"/>
          </a:xfrm>
          <a:prstGeom prst="rect">
            <a:avLst/>
          </a:prstGeom>
          <a:noFill/>
          <a:ln w="762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056761" y="3396138"/>
            <a:ext cx="2010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конвектомат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67745" y="0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Оборудование и инвентарь</a:t>
            </a:r>
            <a:endParaRPr lang="ru-RU" sz="3600" b="1" dirty="0">
              <a:solidFill>
                <a:srgbClr val="FF66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908720"/>
            <a:ext cx="8424936" cy="417646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Технология приготовления омлетов:</a:t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.натурального жареного;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2.смешанного с зеленым луком;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3.смешанного с жареным картофелем, запеченного.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66937281_1290450373_6a00d8341c5dfd53ef00e54f654a288833640w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24666">
            <a:off x="6097339" y="4221152"/>
            <a:ext cx="2255755" cy="2192994"/>
          </a:xfrm>
          <a:prstGeom prst="rect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51720" y="2996952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</p:spTree>
    <p:custDataLst>
      <p:tags r:id="rId1"/>
    </p:custData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омлет\_1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772816"/>
            <a:ext cx="3312368" cy="3456384"/>
          </a:xfrm>
          <a:prstGeom prst="rect">
            <a:avLst/>
          </a:prstGeom>
          <a:noFill/>
        </p:spPr>
      </p:pic>
      <p:pic>
        <p:nvPicPr>
          <p:cNvPr id="4" name="Picture 2" descr="C:\Users\user\Desktop\омлет\33-1.jpg"/>
          <p:cNvPicPr>
            <a:picLocks noChangeAspect="1" noChangeArrowheads="1"/>
          </p:cNvPicPr>
          <p:nvPr/>
        </p:nvPicPr>
        <p:blipFill>
          <a:blip r:embed="rId5" cstate="print"/>
          <a:srcRect l="21650" r="6531" b="43395"/>
          <a:stretch>
            <a:fillRect/>
          </a:stretch>
        </p:blipFill>
        <p:spPr bwMode="auto">
          <a:xfrm>
            <a:off x="5076056" y="2996952"/>
            <a:ext cx="3384376" cy="33843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1" y="116632"/>
            <a:ext cx="4752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Подготовленные яйца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1556792"/>
            <a:ext cx="569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слегка взбивают,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омлет\95261b708aaf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 l="12201" r="8421" b="32278"/>
          <a:stretch>
            <a:fillRect/>
          </a:stretch>
        </p:blipFill>
        <p:spPr bwMode="auto">
          <a:xfrm>
            <a:off x="467544" y="1556792"/>
            <a:ext cx="3528392" cy="3312368"/>
          </a:xfrm>
          <a:prstGeom prst="rect">
            <a:avLst/>
          </a:prstGeom>
          <a:noFill/>
        </p:spPr>
      </p:pic>
      <p:pic>
        <p:nvPicPr>
          <p:cNvPr id="4" name="Picture 2" descr="C:\Users\user\Desktop\омлет\i[4].jpg"/>
          <p:cNvPicPr>
            <a:picLocks noChangeAspect="1" noChangeArrowheads="1"/>
          </p:cNvPicPr>
          <p:nvPr/>
        </p:nvPicPr>
        <p:blipFill>
          <a:blip r:embed="rId5" cstate="print"/>
          <a:srcRect l="8421" r="8421" b="24950"/>
          <a:stretch>
            <a:fillRect/>
          </a:stretch>
        </p:blipFill>
        <p:spPr bwMode="auto">
          <a:xfrm>
            <a:off x="4788024" y="2636912"/>
            <a:ext cx="3528392" cy="33843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188640"/>
            <a:ext cx="825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соединяют с молоком и солью,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692696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хорошо вымешивают.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user\Desktop\омлет\omlet-recept-s-foto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708920"/>
            <a:ext cx="3960440" cy="3528392"/>
          </a:xfrm>
          <a:prstGeom prst="rect">
            <a:avLst/>
          </a:prstGeom>
          <a:noFill/>
          <a:ln w="66675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1521" y="188640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Сковороду разогревают, растапливают сливочное масло и выливают массу. Жарят до загустения, помешивая.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руговая стрелка 6"/>
          <p:cNvSpPr/>
          <p:nvPr/>
        </p:nvSpPr>
        <p:spPr>
          <a:xfrm rot="8927467">
            <a:off x="3374050" y="2580335"/>
            <a:ext cx="5984284" cy="4295833"/>
          </a:xfrm>
          <a:prstGeom prst="circularArrow">
            <a:avLst>
              <a:gd name="adj1" fmla="val 6498"/>
              <a:gd name="adj2" fmla="val 1039194"/>
              <a:gd name="adj3" fmla="val 20427287"/>
              <a:gd name="adj4" fmla="val 8618212"/>
              <a:gd name="adj5" fmla="val 10121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омлет\--_1_~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 t="65187" r="50000" b="20607"/>
          <a:stretch>
            <a:fillRect/>
          </a:stretch>
        </p:blipFill>
        <p:spPr bwMode="auto">
          <a:xfrm>
            <a:off x="4860032" y="2852936"/>
            <a:ext cx="3744416" cy="3672408"/>
          </a:xfrm>
          <a:prstGeom prst="rect">
            <a:avLst/>
          </a:prstGeom>
          <a:noFill/>
          <a:ln w="92075">
            <a:solidFill>
              <a:srgbClr val="008000"/>
            </a:solidFill>
          </a:ln>
        </p:spPr>
      </p:pic>
      <p:pic>
        <p:nvPicPr>
          <p:cNvPr id="5" name="Picture 2" descr="C:\Users\user\Desktop\зел лук.png"/>
          <p:cNvPicPr>
            <a:picLocks noChangeAspect="1" noChangeArrowheads="1"/>
          </p:cNvPicPr>
          <p:nvPr/>
        </p:nvPicPr>
        <p:blipFill>
          <a:blip r:embed="rId5" cstate="print"/>
          <a:srcRect b="13432"/>
          <a:stretch>
            <a:fillRect/>
          </a:stretch>
        </p:blipFill>
        <p:spPr bwMode="auto">
          <a:xfrm>
            <a:off x="539552" y="1772816"/>
            <a:ext cx="3672408" cy="3672408"/>
          </a:xfrm>
          <a:prstGeom prst="rect">
            <a:avLst/>
          </a:prstGeom>
          <a:noFill/>
          <a:ln w="76200">
            <a:solidFill>
              <a:srgbClr val="008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67544" y="1"/>
            <a:ext cx="4608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Зеленый лук мелко нарезают,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заливают омлетной массой и жарят</a:t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загустения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user\Desktop\омлет\i[8]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276872"/>
            <a:ext cx="4536504" cy="3888432"/>
          </a:xfrm>
          <a:prstGeom prst="rect">
            <a:avLst/>
          </a:prstGeom>
          <a:noFill/>
          <a:ln w="85725">
            <a:solidFill>
              <a:srgbClr val="FF0000"/>
            </a:solidFill>
          </a:ln>
        </p:spPr>
      </p:pic>
    </p:spTree>
    <p:custDataLst>
      <p:tags r:id="rId1"/>
    </p:custData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4|2.4|2.2|2.4|2.5|2.4|2.5|2.6|2.5|2.9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3|3.1|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5|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3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3|3.3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3|2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|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6|2.8|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380</Words>
  <Application>Microsoft Office PowerPoint</Application>
  <PresentationFormat>Экран (4:3)</PresentationFormat>
  <Paragraphs>97</Paragraphs>
  <Slides>25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Подбор продуктов</vt:lpstr>
      <vt:lpstr>Слайд 3</vt:lpstr>
      <vt:lpstr>Технология приготовления омлетов:  1.натурального жареного; 2.смешанного с зеленым луком; 3.смешанного с жареным картофелем, запеченного.</vt:lpstr>
      <vt:lpstr>Слайд 5</vt:lpstr>
      <vt:lpstr>Слайд 6</vt:lpstr>
      <vt:lpstr>Слайд 7</vt:lpstr>
      <vt:lpstr>Слайд 8</vt:lpstr>
      <vt:lpstr>заливают омлетной массой и жарят до загустения.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136</cp:revision>
  <dcterms:created xsi:type="dcterms:W3CDTF">2012-11-15T04:35:34Z</dcterms:created>
  <dcterms:modified xsi:type="dcterms:W3CDTF">2015-02-27T15:20:15Z</dcterms:modified>
</cp:coreProperties>
</file>