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23"/>
  </p:notesMasterIdLst>
  <p:sldIdLst>
    <p:sldId id="262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CC"/>
    <a:srgbClr val="0099FF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E931FE-18BF-4F6E-9F7A-AB65D8A4424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7506AC-E5B4-4C19-89D5-F4A528AF1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47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FB3247-28BC-4D98-AFC8-BE797844F32A}" type="slidenum">
              <a:rPr lang="ru-RU" altLang="ru-RU" sz="1200" smtClean="0">
                <a:latin typeface="Calibri" pitchFamily="34" charset="0"/>
              </a:rPr>
              <a:pPr/>
              <a:t>13</a:t>
            </a:fld>
            <a:endParaRPr lang="ru-RU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6AA-2945-486A-B76A-6FE73DCE6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460006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5543-05A3-48F2-BCD0-9ACC238E4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427116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0B60-3169-412C-9753-56CC3909C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07533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665E-3D63-45C6-8A03-4B8722BB7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837635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0F12-BCAD-45A4-9DEE-11510A09DC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48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D4B7-A434-4943-B899-DB18F0187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5830768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8A9C-32D7-448F-B2A1-DEA181587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487556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F822-5CD9-450F-968F-9C60955B5D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082856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D7D1-41B8-4737-8545-57BF839F6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803338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E250-802D-43C4-9263-CE2112D3E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085509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4598-30FF-4895-9E1B-848F0C4BD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353171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C0E215-E1BE-476A-BCE2-EC5B56F258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04" r:id="rId4"/>
    <p:sldLayoutId id="2147483810" r:id="rId5"/>
    <p:sldLayoutId id="2147483805" r:id="rId6"/>
    <p:sldLayoutId id="2147483811" r:id="rId7"/>
    <p:sldLayoutId id="2147483812" r:id="rId8"/>
    <p:sldLayoutId id="2147483813" r:id="rId9"/>
    <p:sldLayoutId id="2147483806" r:id="rId10"/>
    <p:sldLayoutId id="2147483814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5.xml"/><Relationship Id="rId7" Type="http://schemas.openxmlformats.org/officeDocument/2006/relationships/image" Target="../media/image16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control" Target="../activeX/activeX8.xml"/><Relationship Id="rId7" Type="http://schemas.openxmlformats.org/officeDocument/2006/relationships/image" Target="../media/image22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11.xml"/><Relationship Id="rId7" Type="http://schemas.openxmlformats.org/officeDocument/2006/relationships/image" Target="../media/image28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control" Target="../activeX/activeX14.xml"/><Relationship Id="rId7" Type="http://schemas.openxmlformats.org/officeDocument/2006/relationships/image" Target="../media/image34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62272" y="126876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dirty="0" smtClean="0"/>
              <a:t>Обратная теорема Пифагора </a:t>
            </a:r>
            <a:endParaRPr lang="ru-RU" altLang="ru-RU" sz="4400" dirty="0" smtClean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068960"/>
            <a:ext cx="5685250" cy="2235696"/>
          </a:xfrm>
        </p:spPr>
        <p:txBody>
          <a:bodyPr/>
          <a:lstStyle/>
          <a:p>
            <a:r>
              <a:rPr lang="ru-RU" sz="2000" b="1" dirty="0" err="1"/>
              <a:t>Кондакова</a:t>
            </a:r>
            <a:r>
              <a:rPr lang="ru-RU" sz="2000" b="1" dirty="0"/>
              <a:t> Марина Николаевна</a:t>
            </a:r>
          </a:p>
          <a:p>
            <a:r>
              <a:rPr lang="ru-RU" sz="2000" b="1" dirty="0"/>
              <a:t>у</a:t>
            </a:r>
            <a:r>
              <a:rPr lang="en-US" sz="2000" b="1" dirty="0" err="1"/>
              <a:t>читель</a:t>
            </a:r>
            <a:r>
              <a:rPr lang="en-US" sz="2000" b="1" dirty="0"/>
              <a:t> </a:t>
            </a:r>
            <a:r>
              <a:rPr lang="en-US" sz="2000" b="1" dirty="0" err="1"/>
              <a:t>математики</a:t>
            </a:r>
            <a:endParaRPr lang="ru-RU" sz="2000" b="1" dirty="0"/>
          </a:p>
          <a:p>
            <a:r>
              <a:rPr lang="ru-RU" sz="2000" b="1" dirty="0"/>
              <a:t>Муниципальное автономное общеобразовательное учреждение городского</a:t>
            </a:r>
          </a:p>
          <a:p>
            <a:r>
              <a:rPr lang="ru-RU" sz="2000" b="1" dirty="0"/>
              <a:t>округа Балашиха «Земская гимназия»</a:t>
            </a:r>
          </a:p>
          <a:p>
            <a:r>
              <a:rPr lang="ru-RU" sz="2000" b="1" dirty="0"/>
              <a:t>г. Балашиха Московской области</a:t>
            </a:r>
            <a:endParaRPr lang="ru-RU" altLang="ru-RU" sz="20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C:\Работа4(фестиваль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620"/>
            <a:ext cx="6120130" cy="318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6021288"/>
            <a:ext cx="8352928" cy="53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300" dirty="0" smtClean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300" b="1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</a:rPr>
              <a:t>"Педагогическая технология и мастерство учителя"</a:t>
            </a:r>
            <a:endParaRPr lang="ru-RU" sz="13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16423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altLang="ru-RU" sz="3200" b="1" dirty="0">
                <a:solidFill>
                  <a:prstClr val="black"/>
                </a:solidFill>
                <a:latin typeface="Franklin Gothic Book"/>
              </a:rPr>
              <a:t>8 класс 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357188" y="1428750"/>
            <a:ext cx="8358187" cy="13573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90600"/>
            <a:ext cx="8258175" cy="2778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400" smtClean="0"/>
              <a:t>Теорема, обратная теореме Пифагора</a:t>
            </a:r>
            <a:endParaRPr lang="ru-RU" altLang="ru-RU" sz="3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73238"/>
            <a:ext cx="8715375" cy="1012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КВАДРАТ ОДНОЙ СТОРОНЫ ТРЕУГОЛЬНИКА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РАВЕН СУММЕ КВАДРАТОВ ДВУХ ДРУГИХ ЕГО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СТОРОН, ТО ЭТОТ ТРЕУГОЛЬНИК </a:t>
            </a:r>
            <a:r>
              <a:rPr lang="en-US" altLang="ru-RU" sz="1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ПРЯМОУГОЛЬНЫЙ.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ru-RU" sz="1800" b="1" smtClean="0">
              <a:solidFill>
                <a:srgbClr val="000066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ru-RU" b="1" smtClean="0">
              <a:solidFill>
                <a:srgbClr val="000066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b="1" smtClean="0">
              <a:solidFill>
                <a:srgbClr val="000066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928688" y="3214688"/>
            <a:ext cx="2928937" cy="18573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5072063" y="3286125"/>
            <a:ext cx="2928937" cy="18573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714750" y="4857750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28625" y="2857500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71500" y="5000625"/>
            <a:ext cx="642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25" y="4929188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ru-RU" sz="4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2928938"/>
            <a:ext cx="785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4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4929188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4000" b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550068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AB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= AC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 + BC</a:t>
            </a:r>
            <a:r>
              <a:rPr lang="en-US" altLang="ru-RU" sz="1800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63" y="4929188"/>
            <a:ext cx="214312" cy="214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85813" y="4143375"/>
            <a:ext cx="28575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29188" y="4214813"/>
            <a:ext cx="2857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178844" y="5036344"/>
            <a:ext cx="285750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035969" y="5036344"/>
            <a:ext cx="285750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179344" y="5107781"/>
            <a:ext cx="285750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036469" y="5107781"/>
            <a:ext cx="285750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0438" y="5572125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B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= A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C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 + B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C </a:t>
            </a:r>
            <a:r>
              <a:rPr lang="en-US" altLang="ru-RU" sz="1800" b="1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altLang="ru-RU" sz="1800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00750" y="55721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   = AC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 + BC</a:t>
            </a:r>
            <a:r>
              <a:rPr lang="en-US" altLang="ru-RU" sz="1800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00938" y="55721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chemeClr val="tx1"/>
                </a:solidFill>
                <a:latin typeface="Arial" charset="0"/>
              </a:rPr>
              <a:t>= AB</a:t>
            </a:r>
            <a:r>
              <a:rPr lang="en-US" altLang="ru-RU" sz="1800" b="1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071688" y="3929063"/>
            <a:ext cx="214312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143125" y="4000500"/>
            <a:ext cx="214313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286000" y="4071938"/>
            <a:ext cx="214313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00813" y="4143375"/>
            <a:ext cx="214312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72250" y="4214813"/>
            <a:ext cx="214313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715125" y="4286250"/>
            <a:ext cx="214313" cy="142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7" grpId="0" animBg="1"/>
      <p:bldP spid="11" grpId="0"/>
      <p:bldP spid="12" grpId="0"/>
      <p:bldP spid="13" grpId="0"/>
      <p:bldP spid="14" grpId="0"/>
      <p:bldP spid="15" grpId="0" animBg="1"/>
      <p:bldP spid="26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475" y="1981200"/>
            <a:ext cx="586105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42938" y="4000500"/>
            <a:ext cx="2500312" cy="9286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Египетский треугольник</a:t>
            </a:r>
          </a:p>
        </p:txBody>
      </p:sp>
      <p:pic>
        <p:nvPicPr>
          <p:cNvPr id="4" name="Picture 30" descr="грек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1571625"/>
            <a:ext cx="4743450" cy="3838575"/>
          </a:xfrm>
        </p:spPr>
      </p:pic>
      <p:sp>
        <p:nvSpPr>
          <p:cNvPr id="21509" name="AutoShape 9"/>
          <p:cNvSpPr>
            <a:spLocks noChangeArrowheads="1"/>
          </p:cNvSpPr>
          <p:nvPr/>
        </p:nvSpPr>
        <p:spPr bwMode="auto">
          <a:xfrm>
            <a:off x="1447800" y="2000250"/>
            <a:ext cx="1219200" cy="1295400"/>
          </a:xfrm>
          <a:prstGeom prst="rtTriangle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2057400" y="2152650"/>
            <a:ext cx="3810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1752600" y="3371850"/>
            <a:ext cx="3048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928688" y="2500313"/>
            <a:ext cx="3048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1500" y="4214813"/>
            <a:ext cx="2428875" cy="5238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5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= 4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+ 3</a:t>
            </a:r>
            <a:r>
              <a:rPr lang="ru-RU" sz="2800" b="1" baseline="30000" dirty="0">
                <a:solidFill>
                  <a:srgbClr val="C00000"/>
                </a:solidFill>
                <a:latin typeface="+mn-lt"/>
              </a:rPr>
              <a:t>2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442913"/>
            <a:ext cx="7058025" cy="514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err="1" smtClean="0"/>
              <a:t>Пифагоровые</a:t>
            </a:r>
            <a:r>
              <a:rPr lang="ru-RU" altLang="ru-RU" dirty="0" smtClean="0"/>
              <a:t> тройки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В математике пифагоровыми числами (пифагоровой тройкой) называется кортеж из трёх целых чисел (a, b, c), удовлетворяющих соотношению Пифагора: a² + b² = c².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Тройки пифагоровых чисел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060575"/>
            <a:ext cx="212883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895350" y="5072063"/>
            <a:ext cx="7858125" cy="7143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Проверь!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71875" y="3857625"/>
            <a:ext cx="2286000" cy="500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5813" y="3857625"/>
            <a:ext cx="2286000" cy="500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/>
          </a:p>
        </p:txBody>
      </p:sp>
      <p:sp>
        <p:nvSpPr>
          <p:cNvPr id="25605" name="AutoShape 16"/>
          <p:cNvSpPr>
            <a:spLocks noChangeArrowheads="1"/>
          </p:cNvSpPr>
          <p:nvPr/>
        </p:nvSpPr>
        <p:spPr bwMode="auto">
          <a:xfrm>
            <a:off x="952500" y="2438400"/>
            <a:ext cx="2133600" cy="838200"/>
          </a:xfrm>
          <a:prstGeom prst="rtTriangl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1562100" y="228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13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14859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12</a:t>
            </a:r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5715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5</a:t>
            </a:r>
          </a:p>
        </p:txBody>
      </p:sp>
      <p:sp>
        <p:nvSpPr>
          <p:cNvPr id="25609" name="Text Box 20"/>
          <p:cNvSpPr txBox="1">
            <a:spLocks noChangeArrowheads="1"/>
          </p:cNvSpPr>
          <p:nvPr/>
        </p:nvSpPr>
        <p:spPr bwMode="auto">
          <a:xfrm>
            <a:off x="952500" y="3886200"/>
            <a:ext cx="233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13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 = 12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 +5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endParaRPr lang="ru-RU" altLang="ru-RU" sz="2400" b="1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14688" y="2214563"/>
            <a:ext cx="3276600" cy="2176462"/>
            <a:chOff x="3504" y="2496"/>
            <a:chExt cx="2064" cy="1371"/>
          </a:xfrm>
        </p:grpSpPr>
        <p:grpSp>
          <p:nvGrpSpPr>
            <p:cNvPr id="25618" name="Group 22"/>
            <p:cNvGrpSpPr>
              <a:grpSpLocks/>
            </p:cNvGrpSpPr>
            <p:nvPr/>
          </p:nvGrpSpPr>
          <p:grpSpPr bwMode="auto">
            <a:xfrm>
              <a:off x="3504" y="2496"/>
              <a:ext cx="2064" cy="1056"/>
              <a:chOff x="3456" y="2640"/>
              <a:chExt cx="2064" cy="1056"/>
            </a:xfrm>
          </p:grpSpPr>
          <p:sp>
            <p:nvSpPr>
              <p:cNvPr id="25620" name="AutoShape 23"/>
              <p:cNvSpPr>
                <a:spLocks noChangeArrowheads="1"/>
              </p:cNvSpPr>
              <p:nvPr/>
            </p:nvSpPr>
            <p:spPr bwMode="auto">
              <a:xfrm>
                <a:off x="3744" y="2688"/>
                <a:ext cx="1776" cy="720"/>
              </a:xfrm>
              <a:prstGeom prst="rtTriangle">
                <a:avLst/>
              </a:prstGeom>
              <a:noFill/>
              <a:ln w="57150">
                <a:solidFill>
                  <a:srgbClr val="00FF00">
                    <a:alpha val="50195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5621" name="Text Box 24"/>
              <p:cNvSpPr txBox="1">
                <a:spLocks noChangeArrowheads="1"/>
              </p:cNvSpPr>
              <p:nvPr/>
            </p:nvSpPr>
            <p:spPr bwMode="auto">
              <a:xfrm>
                <a:off x="3456" y="292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 b="1">
                    <a:solidFill>
                      <a:srgbClr val="33CC33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5622" name="Text Box 25"/>
              <p:cNvSpPr txBox="1">
                <a:spLocks noChangeArrowheads="1"/>
              </p:cNvSpPr>
              <p:nvPr/>
            </p:nvSpPr>
            <p:spPr bwMode="auto">
              <a:xfrm>
                <a:off x="4416" y="264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 b="1">
                    <a:solidFill>
                      <a:srgbClr val="33CC33"/>
                    </a:solidFill>
                    <a:latin typeface="Arial" charset="0"/>
                  </a:rPr>
                  <a:t>17</a:t>
                </a:r>
              </a:p>
            </p:txBody>
          </p:sp>
          <p:sp>
            <p:nvSpPr>
              <p:cNvPr id="25623" name="Text Box 26"/>
              <p:cNvSpPr txBox="1">
                <a:spLocks noChangeArrowheads="1"/>
              </p:cNvSpPr>
              <p:nvPr/>
            </p:nvSpPr>
            <p:spPr bwMode="auto">
              <a:xfrm>
                <a:off x="4272" y="340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itchFamily="18" charset="2"/>
                  <a:buChar char=""/>
                  <a:defRPr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 b="1">
                    <a:solidFill>
                      <a:srgbClr val="33CC33"/>
                    </a:solidFill>
                    <a:latin typeface="Arial" charset="0"/>
                  </a:rPr>
                  <a:t>15</a:t>
                </a:r>
              </a:p>
            </p:txBody>
          </p:sp>
        </p:grpSp>
        <p:sp>
          <p:nvSpPr>
            <p:cNvPr id="25619" name="Text Box 27"/>
            <p:cNvSpPr txBox="1">
              <a:spLocks noChangeArrowheads="1"/>
            </p:cNvSpPr>
            <p:nvPr/>
          </p:nvSpPr>
          <p:spPr bwMode="auto">
            <a:xfrm>
              <a:off x="3774" y="3576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="1">
                  <a:solidFill>
                    <a:srgbClr val="C00000"/>
                  </a:solidFill>
                  <a:latin typeface="Arial" charset="0"/>
                </a:rPr>
                <a:t>17</a:t>
              </a:r>
              <a:r>
                <a:rPr lang="ru-RU" altLang="ru-RU" sz="2400" b="1" baseline="30000">
                  <a:solidFill>
                    <a:srgbClr val="C00000"/>
                  </a:solidFill>
                  <a:latin typeface="Arial" charset="0"/>
                </a:rPr>
                <a:t>2</a:t>
              </a:r>
              <a:r>
                <a:rPr lang="ru-RU" altLang="ru-RU" sz="2400" b="1">
                  <a:solidFill>
                    <a:srgbClr val="C00000"/>
                  </a:solidFill>
                  <a:latin typeface="Arial" charset="0"/>
                </a:rPr>
                <a:t> = 15</a:t>
              </a:r>
              <a:r>
                <a:rPr lang="ru-RU" altLang="ru-RU" sz="2400" b="1" baseline="30000">
                  <a:solidFill>
                    <a:srgbClr val="C00000"/>
                  </a:solidFill>
                  <a:latin typeface="Arial" charset="0"/>
                </a:rPr>
                <a:t>2</a:t>
              </a:r>
              <a:r>
                <a:rPr lang="ru-RU" altLang="ru-RU" sz="2400" b="1">
                  <a:solidFill>
                    <a:srgbClr val="C00000"/>
                  </a:solidFill>
                  <a:latin typeface="Arial" charset="0"/>
                </a:rPr>
                <a:t> + 8</a:t>
              </a:r>
              <a:r>
                <a:rPr lang="ru-RU" altLang="ru-RU" sz="2400" b="1" baseline="30000">
                  <a:solidFill>
                    <a:srgbClr val="C00000"/>
                  </a:solidFill>
                  <a:latin typeface="Arial" charset="0"/>
                </a:rPr>
                <a:t>2</a:t>
              </a:r>
              <a:endParaRPr lang="ru-RU" altLang="ru-RU" sz="24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928688" y="357188"/>
            <a:ext cx="6786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Пифагоровы треугольники</a:t>
            </a: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072313" y="1785938"/>
            <a:ext cx="1285875" cy="1714500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6500813" y="2286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24</a:t>
            </a: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7286625" y="35004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7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7715250" y="22145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  <a:latin typeface="Arial" charset="0"/>
              </a:rPr>
              <a:t>25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6500" y="3857625"/>
            <a:ext cx="2143125" cy="500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5617" name="Text Box 20"/>
          <p:cNvSpPr txBox="1">
            <a:spLocks noChangeArrowheads="1"/>
          </p:cNvSpPr>
          <p:nvPr/>
        </p:nvSpPr>
        <p:spPr bwMode="auto">
          <a:xfrm>
            <a:off x="6357938" y="3929063"/>
            <a:ext cx="221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25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 = 7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r>
              <a:rPr lang="ru-RU" altLang="ru-RU" sz="2400" b="1">
                <a:solidFill>
                  <a:srgbClr val="7030A0"/>
                </a:solidFill>
                <a:latin typeface="Arial" charset="0"/>
              </a:rPr>
              <a:t> + 24</a:t>
            </a:r>
            <a:r>
              <a:rPr lang="ru-RU" altLang="ru-RU" sz="2400" b="1" baseline="30000">
                <a:solidFill>
                  <a:srgbClr val="7030A0"/>
                </a:solidFill>
                <a:latin typeface="Arial" charset="0"/>
              </a:rPr>
              <a:t>2</a:t>
            </a:r>
            <a:endParaRPr lang="ru-RU" altLang="ru-RU" sz="2400" b="1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50825" y="2276475"/>
            <a:ext cx="8229600" cy="414496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Пирамиды фараона Снофру (XXVII век до н. э.) построены с использованием треугольников со сторонами 20, 21 и 29, а также 18, 24 и 30 десятков египетских локтей.</a:t>
            </a:r>
          </a:p>
        </p:txBody>
      </p:sp>
      <p:pic>
        <p:nvPicPr>
          <p:cNvPr id="26628" name="Picture 6" descr="i?id=39bc5a7f0b4ca33b1d28fc0e39798d61-2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05263"/>
            <a:ext cx="34559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5" descr="Чьи пирамиды присвоили фара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6038"/>
            <a:ext cx="14439900" cy="96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mtClean="0"/>
              <a:t>Решите задачу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Мальчик прошел от дома по направлению на восток 800 м. Затем повернул на север и прошел 600 м. На каком расстоянии от дома оказался мальчик? 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716338"/>
            <a:ext cx="47529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Тестирование </a:t>
            </a:r>
            <a:endParaRPr lang="ru-RU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Домашнее задание. </a:t>
            </a:r>
            <a:endParaRPr lang="ru-RU" b="1" dirty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27038" y="2060575"/>
            <a:ext cx="8229600" cy="4144963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№ 1.</a:t>
            </a:r>
            <a:r>
              <a:rPr lang="ru-RU" altLang="ru-RU" sz="1800" smtClean="0"/>
              <a:t>Девочка прошла от дома по направлению на запад 500 м. Затем повернула на север и прошла 300 м. После этого она повернула на восток и прошла еще 100 м. На каком расстоянии от дома оказалась девочка?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9248775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№ 2.</a:t>
            </a:r>
            <a:r>
              <a:rPr lang="ru-RU" altLang="ru-RU" sz="2400" smtClean="0"/>
              <a:t> Два парохода вышли из порта, следуя один на север, другой на запад. Скорости их равны 15 км/ч и 20 км/ч. Какое расстояние будет между ними через 2 ч?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388778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066800" y="2057400"/>
            <a:ext cx="2209800" cy="3200400"/>
            <a:chOff x="672" y="1296"/>
            <a:chExt cx="1392" cy="2016"/>
          </a:xfrm>
        </p:grpSpPr>
        <p:sp>
          <p:nvSpPr>
            <p:cNvPr id="1031" name="AutoShape 2"/>
            <p:cNvSpPr>
              <a:spLocks noChangeArrowheads="1"/>
            </p:cNvSpPr>
            <p:nvPr/>
          </p:nvSpPr>
          <p:spPr bwMode="auto">
            <a:xfrm>
              <a:off x="960" y="1296"/>
              <a:ext cx="1104" cy="1776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1296" y="302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672" y="206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488" y="19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609600" y="381000"/>
            <a:ext cx="8077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Вопрос № 1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Выберите правильное: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r:id="rId2" imgW="3200400" imgH="609480"/>
        </mc:Choice>
        <mc:Fallback>
          <p:control r:id="rId2" imgW="3200400" imgH="609480">
            <p:pic>
              <p:nvPicPr>
                <p:cNvPr id="0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1773238"/>
                  <a:ext cx="320040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r:id="rId3" imgW="3200400" imgH="533520"/>
        </mc:Choice>
        <mc:Fallback>
          <p:control r:id="rId3" imgW="3200400" imgH="533520">
            <p:pic>
              <p:nvPicPr>
                <p:cNvPr id="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2781300"/>
                  <a:ext cx="3200400" cy="533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r:id="rId4" imgW="3124080" imgH="685800"/>
        </mc:Choice>
        <mc:Fallback>
          <p:control r:id="rId4" imgW="3124080" imgH="685800">
            <p:pic>
              <p:nvPicPr>
                <p:cNvPr id="0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363" y="3573463"/>
                  <a:ext cx="3124200" cy="68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429000" y="381000"/>
            <a:ext cx="541020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Вопрос №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     В       М</a:t>
            </a:r>
            <a:r>
              <a:rPr lang="en-US" altLang="ru-RU" sz="2400">
                <a:solidFill>
                  <a:schemeClr val="tx1"/>
                </a:solidFill>
                <a:latin typeface="Times New Roman" pitchFamily="18" charset="0"/>
              </a:rPr>
              <a:t>NK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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К = 90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.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Какая сторона этого треугольника является гипотенузой?</a:t>
            </a:r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4419600" y="1143000"/>
            <a:ext cx="1524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81000" y="2133600"/>
            <a:ext cx="2514600" cy="3581400"/>
            <a:chOff x="240" y="1344"/>
            <a:chExt cx="1584" cy="2256"/>
          </a:xfrm>
        </p:grpSpPr>
        <p:sp>
          <p:nvSpPr>
            <p:cNvPr id="2056" name="AutoShape 2"/>
            <p:cNvSpPr>
              <a:spLocks noChangeArrowheads="1"/>
            </p:cNvSpPr>
            <p:nvPr/>
          </p:nvSpPr>
          <p:spPr bwMode="auto">
            <a:xfrm rot="10800000" flipV="1">
              <a:off x="480" y="1536"/>
              <a:ext cx="1056" cy="1824"/>
            </a:xfrm>
            <a:prstGeom prst="rtTriangl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1536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1536" y="13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240" y="331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50" r:id="rId2" imgW="762120" imgH="380880"/>
        </mc:Choice>
        <mc:Fallback>
          <p:control r:id="rId2" imgW="762120" imgH="380880">
            <p:pic>
              <p:nvPicPr>
                <p:cNvPr id="0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80288" y="2708275"/>
                  <a:ext cx="7620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r:id="rId3" imgW="762120" imgH="380880"/>
        </mc:Choice>
        <mc:Fallback>
          <p:control r:id="rId3" imgW="762120" imgH="380880">
            <p:pic>
              <p:nvPicPr>
                <p:cNvPr id="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6000" y="3657600"/>
                  <a:ext cx="7620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r:id="rId4" imgW="762120" imgH="380880"/>
        </mc:Choice>
        <mc:Fallback>
          <p:control r:id="rId4" imgW="762120" imgH="380880">
            <p:pic>
              <p:nvPicPr>
                <p:cNvPr id="0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6000" y="4572000"/>
                  <a:ext cx="7620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6934200" y="5943600"/>
            <a:ext cx="1371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533400" y="3352800"/>
            <a:ext cx="3200400" cy="2057400"/>
            <a:chOff x="336" y="2112"/>
            <a:chExt cx="2016" cy="1296"/>
          </a:xfrm>
        </p:grpSpPr>
        <p:sp>
          <p:nvSpPr>
            <p:cNvPr id="3081" name="AutoShape 2"/>
            <p:cNvSpPr>
              <a:spLocks noChangeArrowheads="1"/>
            </p:cNvSpPr>
            <p:nvPr/>
          </p:nvSpPr>
          <p:spPr bwMode="auto">
            <a:xfrm>
              <a:off x="624" y="2112"/>
              <a:ext cx="1728" cy="1008"/>
            </a:xfrm>
            <a:prstGeom prst="rtTriangle">
              <a:avLst/>
            </a:prstGeom>
            <a:solidFill>
              <a:srgbClr val="00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392" y="230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36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1248" y="312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295400" y="3810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685800" y="381000"/>
            <a:ext cx="7924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Вопрос № 3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     Выберите запись соответствующую теореме Пифагора для изображенного треугольника.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2" imgW="2133720" imgH="457200"/>
        </mc:Choice>
        <mc:Fallback>
          <p:control r:id="rId2" imgW="2133720" imgH="457200">
            <p:pic>
              <p:nvPicPr>
                <p:cNvPr id="0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2438400"/>
                  <a:ext cx="21336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r:id="rId3" imgW="2133720" imgH="914400"/>
        </mc:Choice>
        <mc:Fallback>
          <p:control r:id="rId3" imgW="2133720" imgH="914400">
            <p:pic>
              <p:nvPicPr>
                <p:cNvPr id="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3200400"/>
                  <a:ext cx="21336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r:id="rId4" imgW="2133720" imgH="914400"/>
        </mc:Choice>
        <mc:Fallback>
          <p:control r:id="rId4" imgW="2133720" imgH="914400">
            <p:pic>
              <p:nvPicPr>
                <p:cNvPr id="0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4191000"/>
                  <a:ext cx="2133600" cy="914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879475" y="2743200"/>
            <a:ext cx="2701925" cy="1849438"/>
            <a:chOff x="554" y="1728"/>
            <a:chExt cx="1702" cy="1165"/>
          </a:xfrm>
        </p:grpSpPr>
        <p:sp>
          <p:nvSpPr>
            <p:cNvPr id="4103" name="AutoShape 2"/>
            <p:cNvSpPr>
              <a:spLocks noChangeArrowheads="1"/>
            </p:cNvSpPr>
            <p:nvPr/>
          </p:nvSpPr>
          <p:spPr bwMode="auto">
            <a:xfrm rot="7299326">
              <a:off x="979" y="1616"/>
              <a:ext cx="974" cy="1580"/>
            </a:xfrm>
            <a:prstGeom prst="rtTriangl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04" name="Text Box 11"/>
            <p:cNvSpPr txBox="1">
              <a:spLocks noChangeArrowheads="1"/>
            </p:cNvSpPr>
            <p:nvPr/>
          </p:nvSpPr>
          <p:spPr bwMode="auto">
            <a:xfrm>
              <a:off x="554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х</a:t>
              </a:r>
            </a:p>
          </p:txBody>
        </p:sp>
        <p:sp>
          <p:nvSpPr>
            <p:cNvPr id="4105" name="Text Box 12"/>
            <p:cNvSpPr txBox="1">
              <a:spLocks noChangeArrowheads="1"/>
            </p:cNvSpPr>
            <p:nvPr/>
          </p:nvSpPr>
          <p:spPr bwMode="auto">
            <a:xfrm>
              <a:off x="1658" y="172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4106" name="Text Box 13"/>
            <p:cNvSpPr txBox="1">
              <a:spLocks noChangeArrowheads="1"/>
            </p:cNvSpPr>
            <p:nvPr/>
          </p:nvSpPr>
          <p:spPr bwMode="auto">
            <a:xfrm>
              <a:off x="1274" y="2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с</a:t>
              </a:r>
            </a:p>
          </p:txBody>
        </p:sp>
      </p:grp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620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Вопрос № 4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По какой формуле можно найти сторону </a:t>
            </a:r>
            <a:r>
              <a:rPr lang="ru-RU" altLang="ru-RU" sz="2400" i="1">
                <a:solidFill>
                  <a:schemeClr val="tx1"/>
                </a:solidFill>
                <a:latin typeface="Times New Roman" pitchFamily="18" charset="0"/>
              </a:rPr>
              <a:t>х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r:id="rId2" imgW="2133720" imgH="457200"/>
        </mc:Choice>
        <mc:Fallback>
          <p:control r:id="rId2" imgW="2133720" imgH="457200">
            <p:pic>
              <p:nvPicPr>
                <p:cNvPr id="0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2057400"/>
                  <a:ext cx="21336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9" r:id="rId3" imgW="2209680" imgH="533520"/>
        </mc:Choice>
        <mc:Fallback>
          <p:control r:id="rId3" imgW="2209680" imgH="533520">
            <p:pic>
              <p:nvPicPr>
                <p:cNvPr id="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2819400"/>
                  <a:ext cx="2209800" cy="533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0" r:id="rId4" imgW="2209680" imgH="533520"/>
        </mc:Choice>
        <mc:Fallback>
          <p:control r:id="rId4" imgW="2209680" imgH="533520">
            <p:pic>
              <p:nvPicPr>
                <p:cNvPr id="0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3581400"/>
                  <a:ext cx="2209800" cy="533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1219200" y="1828800"/>
            <a:ext cx="3581400" cy="2057400"/>
            <a:chOff x="768" y="1152"/>
            <a:chExt cx="2256" cy="1296"/>
          </a:xfrm>
        </p:grpSpPr>
        <p:sp>
          <p:nvSpPr>
            <p:cNvPr id="5127" name="AutoShape 2"/>
            <p:cNvSpPr>
              <a:spLocks noChangeArrowheads="1"/>
            </p:cNvSpPr>
            <p:nvPr/>
          </p:nvSpPr>
          <p:spPr bwMode="auto">
            <a:xfrm>
              <a:off x="1056" y="1344"/>
              <a:ext cx="1728" cy="864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28" name="Text Box 13"/>
            <p:cNvSpPr txBox="1">
              <a:spLocks noChangeArrowheads="1"/>
            </p:cNvSpPr>
            <p:nvPr/>
          </p:nvSpPr>
          <p:spPr bwMode="auto">
            <a:xfrm>
              <a:off x="816" y="115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5129" name="Text Box 14"/>
            <p:cNvSpPr txBox="1">
              <a:spLocks noChangeArrowheads="1"/>
            </p:cNvSpPr>
            <p:nvPr/>
          </p:nvSpPr>
          <p:spPr bwMode="auto">
            <a:xfrm>
              <a:off x="816" y="21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5130" name="Text Box 15"/>
            <p:cNvSpPr txBox="1">
              <a:spLocks noChangeArrowheads="1"/>
            </p:cNvSpPr>
            <p:nvPr/>
          </p:nvSpPr>
          <p:spPr bwMode="auto">
            <a:xfrm>
              <a:off x="2688" y="216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5131" name="Text Box 16"/>
            <p:cNvSpPr txBox="1">
              <a:spLocks noChangeArrowheads="1"/>
            </p:cNvSpPr>
            <p:nvPr/>
          </p:nvSpPr>
          <p:spPr bwMode="auto">
            <a:xfrm>
              <a:off x="768" y="168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5132" name="Text Box 17"/>
            <p:cNvSpPr txBox="1">
              <a:spLocks noChangeArrowheads="1"/>
            </p:cNvSpPr>
            <p:nvPr/>
          </p:nvSpPr>
          <p:spPr bwMode="auto">
            <a:xfrm>
              <a:off x="1680" y="21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5133" name="Text Box 18"/>
            <p:cNvSpPr txBox="1">
              <a:spLocks noChangeArrowheads="1"/>
            </p:cNvSpPr>
            <p:nvPr/>
          </p:nvSpPr>
          <p:spPr bwMode="auto">
            <a:xfrm>
              <a:off x="1776" y="14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tx1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2438400" y="4572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itchFamily="18" charset="0"/>
              </a:rPr>
              <a:t>Вопрос № 5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r:id="rId2" imgW="2133720" imgH="609480"/>
        </mc:Choice>
        <mc:Fallback>
          <p:control r:id="rId2" imgW="2133720" imgH="609480">
            <p:pic>
              <p:nvPicPr>
                <p:cNvPr id="0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1676400"/>
                  <a:ext cx="213360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3" r:id="rId3" imgW="2514600" imgH="762120"/>
        </mc:Choice>
        <mc:Fallback>
          <p:control r:id="rId3" imgW="2514600" imgH="762120">
            <p:pic>
              <p:nvPicPr>
                <p:cNvPr id="0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2590800"/>
                  <a:ext cx="2514600" cy="76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24" r:id="rId4" imgW="2438280" imgH="685800"/>
        </mc:Choice>
        <mc:Fallback>
          <p:control r:id="rId4" imgW="2438280" imgH="685800">
            <p:pic>
              <p:nvPicPr>
                <p:cNvPr id="0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3733800"/>
                  <a:ext cx="2438400" cy="685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Ответы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2492375"/>
          <a:ext cx="754380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В№  1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В№  2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№ 3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№ 4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№ 5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88752" marR="88752" marT="45798" marB="45798"/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Обратная теорема Пифагора </a:t>
            </a:r>
            <a:r>
              <a:rPr lang="ru-RU" b="1" dirty="0" smtClean="0"/>
              <a:t>Доказательство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1)Рассмотрим ∆А1В1С1 такой, что угол С1=90⁰, А1С1=АС  и   В1С1=ВС. Тогда по теореме Пифагора    </a:t>
            </a:r>
            <a:r>
              <a:rPr lang="ru-RU" sz="2400" b="1" dirty="0"/>
              <a:t>А1В1</a:t>
            </a:r>
            <a:r>
              <a:rPr lang="ru-RU" sz="2400" b="1" baseline="30000" dirty="0"/>
              <a:t>2</a:t>
            </a:r>
            <a:r>
              <a:rPr lang="ru-RU" sz="2400" b="1" dirty="0" smtClean="0"/>
              <a:t>=________+________                                       </a:t>
            </a: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2) Так как А1С1=АС  и   В1С1=ВС, то</a:t>
            </a:r>
            <a:r>
              <a:rPr lang="ru-RU" sz="2400" dirty="0" smtClean="0"/>
              <a:t>:                  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А1С1</a:t>
            </a:r>
            <a:r>
              <a:rPr lang="ru-RU" sz="2400" b="1" baseline="30000" dirty="0"/>
              <a:t>2</a:t>
            </a:r>
            <a:r>
              <a:rPr lang="ru-RU" sz="2400" b="1" dirty="0"/>
              <a:t>+В1С1</a:t>
            </a:r>
            <a:r>
              <a:rPr lang="ru-RU" sz="2400" b="1" baseline="30000" dirty="0"/>
              <a:t>2</a:t>
            </a:r>
            <a:r>
              <a:rPr lang="ru-RU" sz="2400" b="1" dirty="0" smtClean="0"/>
              <a:t>=______+______=</a:t>
            </a:r>
            <a:r>
              <a:rPr lang="ru-RU" sz="2400" b="1" dirty="0"/>
              <a:t>АВ</a:t>
            </a:r>
            <a:r>
              <a:rPr lang="ru-RU" sz="2400" b="1" baseline="30000" dirty="0"/>
              <a:t>2</a:t>
            </a: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АВ</a:t>
            </a:r>
            <a:r>
              <a:rPr lang="ru-RU" sz="2400" baseline="30000" dirty="0"/>
              <a:t>2</a:t>
            </a:r>
            <a:r>
              <a:rPr lang="ru-RU" sz="2400" dirty="0"/>
              <a:t>=А1В1</a:t>
            </a:r>
            <a:r>
              <a:rPr lang="ru-RU" sz="2400" baseline="30000" dirty="0"/>
              <a:t>2</a:t>
            </a:r>
            <a:r>
              <a:rPr lang="ru-RU" sz="2400" dirty="0"/>
              <a:t> и </a:t>
            </a:r>
            <a:r>
              <a:rPr lang="ru-RU" sz="2400" b="1" dirty="0"/>
              <a:t>АВ</a:t>
            </a:r>
            <a:r>
              <a:rPr lang="ru-RU" sz="2400" b="1" dirty="0" smtClean="0"/>
              <a:t>=___                                                                          </a:t>
            </a: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3) ∆А1В1С1= </a:t>
            </a:r>
            <a:r>
              <a:rPr lang="ru-RU" sz="2400" b="1" dirty="0"/>
              <a:t>∆</a:t>
            </a:r>
            <a:r>
              <a:rPr lang="ru-RU" sz="2400" b="1" dirty="0" smtClean="0"/>
              <a:t>_____ </a:t>
            </a:r>
            <a:r>
              <a:rPr lang="ru-RU" sz="2400" b="1" dirty="0"/>
              <a:t>( по __________), </a:t>
            </a:r>
            <a:r>
              <a:rPr lang="ru-RU" sz="2400" dirty="0"/>
              <a:t>откуда угол С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 smtClean="0"/>
              <a:t>равен ____                                                                                </a:t>
            </a:r>
            <a:endParaRPr lang="ru-RU" sz="24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т.е. ∆АВС</a:t>
            </a:r>
            <a:r>
              <a:rPr lang="ru-RU" sz="2400" b="1" dirty="0" smtClean="0"/>
              <a:t>___________.                                              А1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200" b="1" dirty="0" smtClean="0"/>
              <a:t>           </a:t>
            </a:r>
            <a:r>
              <a:rPr lang="ru-RU" sz="2600" b="1" dirty="0" smtClean="0"/>
              <a:t>        </a:t>
            </a:r>
            <a:r>
              <a:rPr lang="ru-RU" sz="4200" b="1" dirty="0" smtClean="0"/>
              <a:t>               </a:t>
            </a:r>
            <a:r>
              <a:rPr lang="ru-RU" sz="2400" b="1" dirty="0"/>
              <a:t>А</a:t>
            </a:r>
            <a:r>
              <a:rPr lang="ru-RU" sz="4200" b="1" dirty="0" smtClean="0"/>
              <a:t>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200" b="1" dirty="0" smtClean="0"/>
              <a:t>                               </a:t>
            </a:r>
            <a:r>
              <a:rPr lang="ru-RU" sz="2400" b="1" dirty="0"/>
              <a:t>В</a:t>
            </a:r>
            <a:r>
              <a:rPr lang="ru-RU" sz="2400" b="1" dirty="0" smtClean="0"/>
              <a:t>               С         В1                С1          </a:t>
            </a:r>
            <a:endParaRPr lang="ru-RU" sz="42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dirty="0" smtClean="0"/>
              <a:t>                                                                                                                             </a:t>
            </a:r>
            <a:endParaRPr lang="ru-RU" sz="4200" b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b="1" dirty="0" smtClean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859338" y="4581525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7019925" y="4613275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637</TotalTime>
  <Words>482</Words>
  <Application>Microsoft Office PowerPoint</Application>
  <PresentationFormat>Экран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Symbol</vt:lpstr>
      <vt:lpstr>Wingdings</vt:lpstr>
      <vt:lpstr>Трек</vt:lpstr>
      <vt:lpstr>Обратная теорема Пифагора </vt:lpstr>
      <vt:lpstr>Тестирование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</vt:lpstr>
      <vt:lpstr>Обратная теорема Пифагора Доказательство</vt:lpstr>
      <vt:lpstr>Теорема, обратная теореме Пифагора</vt:lpstr>
      <vt:lpstr>Презентация PowerPoint</vt:lpstr>
      <vt:lpstr>Египетский треугольник</vt:lpstr>
      <vt:lpstr>Презентация PowerPoint</vt:lpstr>
      <vt:lpstr>Пифагоровые тройки</vt:lpstr>
      <vt:lpstr>Тройки пифагоровых чисел</vt:lpstr>
      <vt:lpstr>Презентация PowerPoint</vt:lpstr>
      <vt:lpstr>Презентация PowerPoint</vt:lpstr>
      <vt:lpstr>Презентация PowerPoint</vt:lpstr>
      <vt:lpstr>Решите задачу</vt:lpstr>
      <vt:lpstr>Домашнее задание.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ИРА</dc:creator>
  <cp:lastModifiedBy>Венера Узбековна</cp:lastModifiedBy>
  <cp:revision>44</cp:revision>
  <dcterms:created xsi:type="dcterms:W3CDTF">2004-12-11T09:27:24Z</dcterms:created>
  <dcterms:modified xsi:type="dcterms:W3CDTF">2014-12-15T17:14:38Z</dcterms:modified>
</cp:coreProperties>
</file>