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15" autoAdjust="0"/>
    <p:restoredTop sz="94660"/>
  </p:normalViewPr>
  <p:slideViewPr>
    <p:cSldViewPr>
      <p:cViewPr>
        <p:scale>
          <a:sx n="76" d="100"/>
          <a:sy n="76" d="100"/>
        </p:scale>
        <p:origin x="-123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24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24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4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4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4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4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24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5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5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025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85E87EF-92C1-409A-B2EA-11042B5888C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5C3AF6-BEB3-4C1A-A6A4-868D4C69C3B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307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5830D6-BF0E-4F1E-A03A-AEABBF1434F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9729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D398D1-E646-49F4-90FA-772AD2506B2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7855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5EA745-29D3-4219-BD57-39AD4A3110A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37484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158CBC-C917-43DD-84C7-56DE40582A8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7353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94581E-1149-452A-A9A6-1D53282D15B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9436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543763-44E6-4805-8F44-AB5B6FB8D3C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5748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48DE4C-266C-44C2-8410-C416C20E146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49548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7B2ECD-E4EC-4031-AC32-7F006D00C8DB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777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C4109F-5FC1-40EE-B78B-124A284250D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30922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 alt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FAD484E8-045A-4975-BA5E-85CD8450E0B1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922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922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2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2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2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2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22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2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923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ru-RU" altLang="ru-RU"/>
          </a:p>
        </p:txBody>
      </p:sp>
      <p:sp>
        <p:nvSpPr>
          <p:cNvPr id="92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-603448"/>
            <a:ext cx="7772400" cy="6237288"/>
          </a:xfrm>
        </p:spPr>
        <p:txBody>
          <a:bodyPr/>
          <a:lstStyle/>
          <a:p>
            <a:r>
              <a:rPr lang="ru-RU" altLang="ru-RU" dirty="0"/>
              <a:t>Операторы цикла</a:t>
            </a:r>
            <a:r>
              <a:rPr lang="en-US" altLang="ru-RU" dirty="0"/>
              <a:t> </a:t>
            </a:r>
            <a:r>
              <a:rPr lang="ru-RU" altLang="ru-RU" dirty="0" smtClean="0"/>
              <a:t/>
            </a:r>
            <a:br>
              <a:rPr lang="ru-RU" altLang="ru-RU" dirty="0" smtClean="0"/>
            </a:br>
            <a:r>
              <a:rPr lang="ru-RU" altLang="ru-RU" dirty="0" smtClean="0"/>
              <a:t>в </a:t>
            </a:r>
            <a:r>
              <a:rPr lang="ru-RU" altLang="ru-RU" dirty="0"/>
              <a:t>языке программирования</a:t>
            </a:r>
            <a:br>
              <a:rPr lang="ru-RU" altLang="ru-RU" dirty="0"/>
            </a:br>
            <a:r>
              <a:rPr lang="en-US" altLang="ru-RU" dirty="0"/>
              <a:t>Pascal</a:t>
            </a:r>
            <a:r>
              <a:rPr lang="ru-RU" altLang="ru-RU" dirty="0"/>
              <a:t>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82" y="175790"/>
            <a:ext cx="7873016" cy="40634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7504" y="6309320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latin typeface="+mn-lt"/>
              </a:rPr>
              <a:t>Вторая Всероссийская научно-методическая конференция, 10 ноября 2014 - 10 февраля 2015</a:t>
            </a:r>
            <a:endParaRPr lang="ru-RU" sz="1000" dirty="0">
              <a:latin typeface="+mn-lt"/>
            </a:endParaRPr>
          </a:p>
          <a:p>
            <a:pPr algn="ctr"/>
            <a:r>
              <a:rPr lang="ru-RU" sz="1000" b="1" dirty="0">
                <a:latin typeface="+mn-lt"/>
              </a:rPr>
              <a:t>"Педагогическая технология и мастерство учителя"</a:t>
            </a:r>
            <a:endParaRPr lang="ru-RU" sz="1000" dirty="0">
              <a:latin typeface="+mn-lt"/>
            </a:endParaRPr>
          </a:p>
          <a:p>
            <a:pPr algn="ctr"/>
            <a:r>
              <a:rPr lang="ru-RU" sz="1000" dirty="0">
                <a:latin typeface="+mn-lt"/>
              </a:rPr>
              <a:t> 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211960" y="486916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1400" dirty="0"/>
              <a:t>Малыгина Светлана Юрьевна</a:t>
            </a:r>
          </a:p>
          <a:p>
            <a:pPr algn="r"/>
            <a:r>
              <a:rPr lang="ru-RU" sz="1400" dirty="0"/>
              <a:t>преподаватель математики и информатики</a:t>
            </a:r>
          </a:p>
          <a:p>
            <a:pPr algn="r"/>
            <a:r>
              <a:rPr lang="ru-RU" sz="1400" dirty="0"/>
              <a:t>Государственное образовательное учреждение среднего профессионального образования Ярославской области </a:t>
            </a:r>
            <a:r>
              <a:rPr lang="ru-RU" sz="1400" dirty="0" err="1"/>
              <a:t>Переславский</a:t>
            </a:r>
            <a:r>
              <a:rPr lang="ru-RU" sz="1400" dirty="0"/>
              <a:t> </a:t>
            </a:r>
            <a:r>
              <a:rPr lang="ru-RU" sz="1400" dirty="0" err="1"/>
              <a:t>кинофотохимический</a:t>
            </a:r>
            <a:r>
              <a:rPr lang="ru-RU" sz="1400" dirty="0"/>
              <a:t> колледж</a:t>
            </a:r>
          </a:p>
          <a:p>
            <a:pPr algn="r"/>
            <a:r>
              <a:rPr lang="ru-RU" sz="1400" dirty="0"/>
              <a:t>Ярославская область, город Переславль-Залесский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5. Не является числовым типом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lphaUcPeriod"/>
            </a:pPr>
            <a:r>
              <a:rPr lang="en-US" altLang="ru-RU" sz="4400"/>
              <a:t>Integer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altLang="ru-RU" sz="4400"/>
              <a:t>Real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altLang="ru-RU" sz="4400"/>
              <a:t>Char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altLang="ru-RU" sz="4400"/>
              <a:t>Byte</a:t>
            </a:r>
          </a:p>
          <a:p>
            <a:pPr marL="609600" indent="-609600">
              <a:buFont typeface="Wingdings" pitchFamily="2" charset="2"/>
              <a:buNone/>
            </a:pPr>
            <a:endParaRPr lang="ru-RU" altLang="ru-RU" sz="4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z="4000"/>
              <a:t>6</a:t>
            </a:r>
            <a:r>
              <a:rPr lang="ru-RU" altLang="ru-RU" sz="4000"/>
              <a:t>. Программа для перевода с языка программирования </a:t>
            </a:r>
            <a:r>
              <a:rPr lang="en-US" altLang="ru-RU" sz="4000"/>
              <a:t>Pascal</a:t>
            </a:r>
            <a:r>
              <a:rPr lang="ru-RU" altLang="ru-RU" sz="4000"/>
              <a:t>  на машинный язык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844675"/>
            <a:ext cx="8229600" cy="4525963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lphaUcPeriod"/>
            </a:pPr>
            <a:r>
              <a:rPr lang="ru-RU" altLang="ru-RU" sz="4400"/>
              <a:t>Интерпретатор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ru-RU" altLang="ru-RU" sz="4400"/>
              <a:t>Компилятор 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ru-RU" altLang="ru-RU" sz="4400"/>
              <a:t>Редактор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ru-RU" altLang="ru-RU" sz="4400"/>
              <a:t>Шифратор</a:t>
            </a:r>
          </a:p>
          <a:p>
            <a:pPr marL="609600" indent="-609600">
              <a:buFont typeface="Wingdings" pitchFamily="2" charset="2"/>
              <a:buNone/>
            </a:pPr>
            <a:endParaRPr lang="ru-RU" altLang="ru-RU" sz="4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7. Неверное имя программы: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lphaUcPeriod"/>
            </a:pPr>
            <a:r>
              <a:rPr lang="en-US" altLang="ru-RU" sz="4400"/>
              <a:t>Program pr1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altLang="ru-RU" sz="4400"/>
              <a:t>Program pr_1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altLang="ru-RU" sz="4400"/>
              <a:t>Program primer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altLang="ru-RU" sz="4400"/>
              <a:t>Program 1</a:t>
            </a:r>
            <a:endParaRPr lang="ru-RU" altLang="ru-RU" sz="4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z="4000"/>
              <a:t>8</a:t>
            </a:r>
            <a:r>
              <a:rPr lang="ru-RU" altLang="ru-RU" sz="4000"/>
              <a:t>. Арифметические операции для целых чисел: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lphaUcPeriod"/>
            </a:pPr>
            <a:r>
              <a:rPr lang="ru-RU" altLang="ru-RU" sz="4400"/>
              <a:t>+, - , *, /,</a:t>
            </a:r>
            <a:r>
              <a:rPr lang="en-US" altLang="ru-RU" sz="4400"/>
              <a:t> div, mod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ru-RU" altLang="ru-RU" sz="4400"/>
              <a:t>+, - , *, </a:t>
            </a:r>
            <a:r>
              <a:rPr lang="en-US" altLang="ru-RU" sz="4400"/>
              <a:t>:</a:t>
            </a:r>
            <a:r>
              <a:rPr lang="ru-RU" altLang="ru-RU" sz="4400"/>
              <a:t>,</a:t>
            </a:r>
            <a:r>
              <a:rPr lang="en-US" altLang="ru-RU" sz="4400"/>
              <a:t> div, mod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ru-RU" altLang="ru-RU" sz="4400"/>
              <a:t>+, - , *, </a:t>
            </a:r>
            <a:r>
              <a:rPr lang="en-US" altLang="ru-RU" sz="4400"/>
              <a:t>**,</a:t>
            </a:r>
            <a:r>
              <a:rPr lang="ru-RU" altLang="ru-RU" sz="4400"/>
              <a:t>/,</a:t>
            </a:r>
            <a:r>
              <a:rPr lang="en-US" altLang="ru-RU" sz="4400"/>
              <a:t> div, mod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ru-RU" altLang="ru-RU" sz="4400"/>
              <a:t>+, - , *, </a:t>
            </a:r>
            <a:r>
              <a:rPr lang="en-US" altLang="ru-RU" sz="4400"/>
              <a:t>\</a:t>
            </a:r>
            <a:r>
              <a:rPr lang="ru-RU" altLang="ru-RU" sz="4400"/>
              <a:t>,</a:t>
            </a:r>
            <a:r>
              <a:rPr lang="en-US" altLang="ru-RU" sz="4400"/>
              <a:t> div, mod</a:t>
            </a:r>
          </a:p>
          <a:p>
            <a:pPr marL="609600" indent="-609600">
              <a:buFont typeface="Wingdings" pitchFamily="2" charset="2"/>
              <a:buNone/>
            </a:pPr>
            <a:endParaRPr lang="ru-RU" altLang="ru-RU" sz="4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/>
              <a:t>9</a:t>
            </a:r>
            <a:r>
              <a:rPr lang="ru-RU" altLang="ru-RU"/>
              <a:t>. Программа заканчивается: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lphaUcPeriod"/>
            </a:pPr>
            <a:r>
              <a:rPr lang="en-US" altLang="ru-RU" sz="4400"/>
              <a:t>End.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altLang="ru-RU" sz="4400"/>
              <a:t>End…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altLang="ru-RU" sz="4400"/>
              <a:t>End)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altLang="ru-RU" sz="4400"/>
              <a:t>End</a:t>
            </a:r>
          </a:p>
          <a:p>
            <a:pPr marL="609600" indent="-609600">
              <a:buFont typeface="Wingdings" pitchFamily="2" charset="2"/>
              <a:buAutoNum type="alphaUcPeriod"/>
            </a:pPr>
            <a:endParaRPr lang="ru-RU" altLang="ru-RU" sz="4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z="4000"/>
              <a:t>10.</a:t>
            </a:r>
            <a:r>
              <a:rPr lang="ru-RU" altLang="ru-RU" sz="4000"/>
              <a:t> Выражение</a:t>
            </a:r>
            <a:r>
              <a:rPr lang="en-US" altLang="ru-RU" sz="4000"/>
              <a:t>  </a:t>
            </a:r>
            <a:r>
              <a:rPr lang="en-US" altLang="ru-RU" sz="4000">
                <a:solidFill>
                  <a:schemeClr val="hlink"/>
                </a:solidFill>
              </a:rPr>
              <a:t>sin x – 2 : cos x</a:t>
            </a:r>
            <a:r>
              <a:rPr lang="en-US" altLang="ru-RU" sz="4000"/>
              <a:t> </a:t>
            </a:r>
            <a:r>
              <a:rPr lang="ru-RU" altLang="ru-RU" sz="4000"/>
              <a:t/>
            </a:r>
            <a:br>
              <a:rPr lang="ru-RU" altLang="ru-RU" sz="4000"/>
            </a:br>
            <a:r>
              <a:rPr lang="ru-RU" altLang="ru-RU" sz="4000"/>
              <a:t>на языке </a:t>
            </a:r>
            <a:r>
              <a:rPr lang="en-US" altLang="ru-RU" sz="4000"/>
              <a:t>Pascal</a:t>
            </a:r>
            <a:endParaRPr lang="ru-RU" altLang="ru-RU" sz="40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989138"/>
            <a:ext cx="7859712" cy="4137025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lphaUcPeriod"/>
            </a:pPr>
            <a:r>
              <a:rPr lang="en-US" altLang="ru-RU" sz="4400"/>
              <a:t>sin(x) -2</a:t>
            </a:r>
            <a:r>
              <a:rPr lang="ru-RU" altLang="ru-RU" sz="4400"/>
              <a:t>\</a:t>
            </a:r>
            <a:r>
              <a:rPr lang="en-US" altLang="ru-RU" sz="4400"/>
              <a:t>cos(x)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altLang="ru-RU" sz="4400"/>
              <a:t>sinx -2\cosx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altLang="ru-RU" sz="4400"/>
              <a:t>sin(x) -2:cos(x)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altLang="ru-RU" sz="4400"/>
              <a:t>sin(x) -2/cos(x)</a:t>
            </a:r>
          </a:p>
          <a:p>
            <a:pPr marL="609600" indent="-609600">
              <a:buFont typeface="Wingdings" pitchFamily="2" charset="2"/>
              <a:buNone/>
            </a:pPr>
            <a:endParaRPr lang="en-US" altLang="ru-RU" sz="4400"/>
          </a:p>
          <a:p>
            <a:pPr marL="609600" indent="-609600">
              <a:buFont typeface="Wingdings" pitchFamily="2" charset="2"/>
              <a:buAutoNum type="alphaUcPeriod"/>
            </a:pPr>
            <a:endParaRPr lang="ru-RU" alt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11. В качестве имени в языке </a:t>
            </a:r>
            <a:r>
              <a:rPr lang="en-US" altLang="ru-RU" sz="4000"/>
              <a:t>Pascal </a:t>
            </a:r>
            <a:r>
              <a:rPr lang="ru-RU" altLang="ru-RU" sz="4000"/>
              <a:t>нельзя </a:t>
            </a:r>
            <a:r>
              <a:rPr lang="ru-RU" altLang="ru-RU"/>
              <a:t>использовать</a:t>
            </a:r>
            <a:r>
              <a:rPr lang="ru-RU" altLang="ru-RU" sz="4000"/>
              <a:t>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lphaUcPeriod"/>
            </a:pPr>
            <a:r>
              <a:rPr lang="en-US" altLang="ru-RU" sz="4400"/>
              <a:t>BR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altLang="ru-RU" sz="4400"/>
              <a:t>OR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altLang="ru-RU" sz="4400"/>
              <a:t>AR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altLang="ru-RU" sz="4400"/>
              <a:t>DR</a:t>
            </a:r>
            <a:endParaRPr lang="ru-RU" altLang="ru-RU" sz="4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z="4000"/>
              <a:t>12. </a:t>
            </a:r>
            <a:r>
              <a:rPr lang="ru-RU" altLang="ru-RU" sz="4000"/>
              <a:t>Служебное слово </a:t>
            </a:r>
            <a:r>
              <a:rPr lang="en-US" altLang="ru-RU" sz="4000"/>
              <a:t>var</a:t>
            </a:r>
            <a:r>
              <a:rPr lang="ru-RU" altLang="ru-RU" sz="4000"/>
              <a:t> фиксирует начало раздела:</a:t>
            </a:r>
            <a:br>
              <a:rPr lang="ru-RU" altLang="ru-RU" sz="4000"/>
            </a:br>
            <a:endParaRPr lang="ru-RU" altLang="ru-RU" sz="40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lphaUcPeriod"/>
            </a:pPr>
            <a:r>
              <a:rPr lang="ru-RU" altLang="ru-RU" sz="4400"/>
              <a:t>Описание функций </a:t>
            </a:r>
            <a:endParaRPr lang="en-US" altLang="ru-RU" sz="4400"/>
          </a:p>
          <a:p>
            <a:pPr marL="609600" indent="-609600">
              <a:buFont typeface="Wingdings" pitchFamily="2" charset="2"/>
              <a:buAutoNum type="alphaUcPeriod"/>
            </a:pPr>
            <a:r>
              <a:rPr lang="ru-RU" altLang="ru-RU" sz="4400"/>
              <a:t>Описание меток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ru-RU" altLang="ru-RU" sz="4400"/>
              <a:t>Описание констант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ru-RU" altLang="ru-RU" sz="4400"/>
              <a:t>Описание переменных</a:t>
            </a:r>
          </a:p>
          <a:p>
            <a:pPr marL="609600" indent="-609600">
              <a:buFont typeface="Wingdings" pitchFamily="2" charset="2"/>
              <a:buNone/>
            </a:pPr>
            <a:endParaRPr lang="ru-RU" altLang="ru-RU" sz="4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13. Знак присваивания имеет вид: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lphaUcPeriod"/>
            </a:pPr>
            <a:r>
              <a:rPr lang="ru-RU" altLang="ru-RU" sz="4400"/>
              <a:t>:=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ru-RU" altLang="ru-RU" sz="4400"/>
              <a:t>=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ru-RU" altLang="ru-RU" sz="4400"/>
              <a:t>=: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ru-RU" altLang="ru-RU" sz="4400"/>
              <a:t>нет правильного ответа</a:t>
            </a:r>
          </a:p>
          <a:p>
            <a:pPr marL="609600" indent="-609600">
              <a:buFont typeface="Wingdings" pitchFamily="2" charset="2"/>
              <a:buNone/>
            </a:pPr>
            <a:endParaRPr lang="ru-RU" altLang="ru-RU" sz="4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14. При записи процедуры вывода используется служебное слово: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60400" indent="-660400">
              <a:buFont typeface="Wingdings" pitchFamily="2" charset="2"/>
              <a:buAutoNum type="alphaUcPeriod"/>
            </a:pPr>
            <a:r>
              <a:rPr lang="en-US" altLang="ru-RU" sz="4400"/>
              <a:t>Read</a:t>
            </a:r>
          </a:p>
          <a:p>
            <a:pPr marL="660400" indent="-660400">
              <a:buFont typeface="Wingdings" pitchFamily="2" charset="2"/>
              <a:buAutoNum type="alphaUcPeriod"/>
            </a:pPr>
            <a:r>
              <a:rPr lang="en-US" altLang="ru-RU" sz="4400"/>
              <a:t>Write</a:t>
            </a:r>
          </a:p>
          <a:p>
            <a:pPr marL="660400" indent="-660400">
              <a:buFont typeface="Wingdings" pitchFamily="2" charset="2"/>
              <a:buAutoNum type="alphaUcPeriod"/>
            </a:pPr>
            <a:r>
              <a:rPr lang="en-US" altLang="ru-RU" sz="4400"/>
              <a:t>Begin</a:t>
            </a:r>
          </a:p>
          <a:p>
            <a:pPr marL="660400" indent="-660400">
              <a:buFont typeface="Wingdings" pitchFamily="2" charset="2"/>
              <a:buAutoNum type="alphaUcPeriod"/>
            </a:pPr>
            <a:r>
              <a:rPr lang="en-US" altLang="ru-RU" sz="4400"/>
              <a:t>While</a:t>
            </a:r>
          </a:p>
          <a:p>
            <a:pPr marL="660400" indent="-660400">
              <a:buFont typeface="Wingdings" pitchFamily="2" charset="2"/>
              <a:buNone/>
            </a:pPr>
            <a:endParaRPr lang="ru-RU" altLang="ru-RU" sz="4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Цикл с предусловием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4572000" y="155733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3305175" y="2060575"/>
            <a:ext cx="2520950" cy="936625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800" b="1"/>
              <a:t>условие</a:t>
            </a: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4514850" y="4970463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6329363" y="2535238"/>
            <a:ext cx="0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4500563" y="4941888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5853113" y="2535238"/>
            <a:ext cx="461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4557713" y="29972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3203575" y="3500438"/>
            <a:ext cx="26638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800" b="1"/>
              <a:t>тело цикла</a:t>
            </a:r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2814638" y="2535238"/>
            <a:ext cx="0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H="1">
            <a:off x="2828925" y="397668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4787900" y="2924175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/>
              <a:t>да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5724525" y="2133600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/>
              <a:t>нет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611188" y="5516563"/>
            <a:ext cx="882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4000" b="1">
                <a:solidFill>
                  <a:schemeClr val="hlink"/>
                </a:solidFill>
              </a:rPr>
              <a:t>While</a:t>
            </a:r>
            <a:r>
              <a:rPr lang="en-US" altLang="ru-RU" sz="4000" b="1"/>
              <a:t> </a:t>
            </a:r>
            <a:r>
              <a:rPr lang="en-US" altLang="ru-RU" sz="2800" b="1"/>
              <a:t>&lt;</a:t>
            </a:r>
            <a:r>
              <a:rPr lang="ru-RU" altLang="ru-RU" sz="3200" b="1"/>
              <a:t>условие</a:t>
            </a:r>
            <a:r>
              <a:rPr lang="en-US" altLang="ru-RU" sz="3200" b="1"/>
              <a:t> </a:t>
            </a:r>
            <a:r>
              <a:rPr lang="en-US" altLang="ru-RU" sz="2800" b="1"/>
              <a:t>&gt;</a:t>
            </a:r>
            <a:r>
              <a:rPr lang="ru-RU" altLang="ru-RU" sz="2800" b="1"/>
              <a:t> </a:t>
            </a:r>
            <a:r>
              <a:rPr lang="en-US" altLang="ru-RU" sz="4000" b="1">
                <a:solidFill>
                  <a:schemeClr val="hlink"/>
                </a:solidFill>
              </a:rPr>
              <a:t>do</a:t>
            </a:r>
            <a:r>
              <a:rPr lang="ru-RU" altLang="ru-RU" sz="4000" b="1">
                <a:solidFill>
                  <a:schemeClr val="hlink"/>
                </a:solidFill>
              </a:rPr>
              <a:t> </a:t>
            </a:r>
            <a:r>
              <a:rPr lang="en-US" altLang="ru-RU" sz="2800" b="1"/>
              <a:t> &lt;</a:t>
            </a:r>
            <a:r>
              <a:rPr lang="ru-RU" altLang="ru-RU" sz="2800" b="1"/>
              <a:t>тело цикла</a:t>
            </a:r>
            <a:r>
              <a:rPr lang="en-US" altLang="ru-RU" sz="2800" b="1"/>
              <a:t>&gt;</a:t>
            </a:r>
            <a:endParaRPr lang="ru-RU" altLang="ru-RU" sz="2800" b="1"/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>
            <a:off x="2828925" y="2535238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z="4000"/>
              <a:t>15. </a:t>
            </a:r>
            <a:r>
              <a:rPr lang="ru-RU" altLang="ru-RU" sz="4000"/>
              <a:t>Логическое выражение</a:t>
            </a:r>
            <a:br>
              <a:rPr lang="ru-RU" altLang="ru-RU" sz="4000"/>
            </a:br>
            <a:r>
              <a:rPr lang="ru-RU" altLang="ru-RU" sz="4000"/>
              <a:t>(</a:t>
            </a:r>
            <a:r>
              <a:rPr lang="en-US" altLang="ru-RU" sz="4000"/>
              <a:t>X&gt;=5) and </a:t>
            </a:r>
            <a:r>
              <a:rPr lang="ru-RU" altLang="ru-RU" sz="4000"/>
              <a:t>(</a:t>
            </a:r>
            <a:r>
              <a:rPr lang="en-US" altLang="ru-RU" sz="4000"/>
              <a:t>X&lt;=7) </a:t>
            </a:r>
            <a:r>
              <a:rPr lang="ru-RU" altLang="ru-RU" sz="4000"/>
              <a:t>истинно при: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lphaUcPeriod"/>
            </a:pPr>
            <a:r>
              <a:rPr lang="en-US" altLang="ru-RU"/>
              <a:t>X =6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altLang="ru-RU"/>
              <a:t>X </a:t>
            </a:r>
            <a:r>
              <a:rPr lang="ru-RU" altLang="ru-RU"/>
              <a:t>принадлежит </a:t>
            </a:r>
            <a:r>
              <a:rPr lang="en-US" altLang="ru-RU"/>
              <a:t>(5;7)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altLang="ru-RU"/>
              <a:t>X </a:t>
            </a:r>
            <a:r>
              <a:rPr lang="ru-RU" altLang="ru-RU"/>
              <a:t>принадлежит </a:t>
            </a:r>
            <a:r>
              <a:rPr lang="en-US" altLang="ru-RU"/>
              <a:t>[5;7]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altLang="ru-RU"/>
              <a:t>X </a:t>
            </a:r>
            <a:r>
              <a:rPr lang="ru-RU" altLang="ru-RU"/>
              <a:t>принадлежит </a:t>
            </a:r>
            <a:r>
              <a:rPr lang="en-US" altLang="ru-RU"/>
              <a:t>{5;7}</a:t>
            </a:r>
          </a:p>
          <a:p>
            <a:pPr marL="609600" indent="-609600">
              <a:buFont typeface="Wingdings" pitchFamily="2" charset="2"/>
              <a:buAutoNum type="alphaUcPeriod"/>
            </a:pPr>
            <a:endParaRPr lang="ru-RU" alt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ОТВЕТЫ К ТЕСТУ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4000">
                <a:solidFill>
                  <a:schemeClr val="hlink"/>
                </a:solidFill>
              </a:rPr>
              <a:t>1</a:t>
            </a:r>
            <a:r>
              <a:rPr lang="en-US" altLang="ru-RU" sz="4000">
                <a:solidFill>
                  <a:schemeClr val="hlink"/>
                </a:solidFill>
              </a:rPr>
              <a:t>D</a:t>
            </a:r>
            <a:r>
              <a:rPr lang="ru-RU" altLang="ru-RU" sz="4000">
                <a:solidFill>
                  <a:schemeClr val="hlink"/>
                </a:solidFill>
              </a:rPr>
              <a:t>  </a:t>
            </a:r>
            <a:r>
              <a:rPr lang="en-US" altLang="ru-RU" sz="4000">
                <a:solidFill>
                  <a:schemeClr val="hlink"/>
                </a:solidFill>
              </a:rPr>
              <a:t>  </a:t>
            </a:r>
            <a:r>
              <a:rPr lang="ru-RU" altLang="ru-RU" sz="4000">
                <a:solidFill>
                  <a:schemeClr val="hlink"/>
                </a:solidFill>
              </a:rPr>
              <a:t>2</a:t>
            </a:r>
            <a:r>
              <a:rPr lang="en-US" altLang="ru-RU" sz="4000">
                <a:solidFill>
                  <a:schemeClr val="hlink"/>
                </a:solidFill>
              </a:rPr>
              <a:t>B    3C  4B   5C  6B   7D   8A</a:t>
            </a:r>
            <a:r>
              <a:rPr lang="ru-RU" altLang="ru-RU" sz="4000">
                <a:solidFill>
                  <a:schemeClr val="hlink"/>
                </a:solidFill>
              </a:rPr>
              <a:t>  </a:t>
            </a:r>
            <a:r>
              <a:rPr lang="en-US" altLang="ru-RU" sz="4000">
                <a:solidFill>
                  <a:schemeClr val="hlink"/>
                </a:solidFill>
              </a:rPr>
              <a:t>9A   10A</a:t>
            </a:r>
            <a:r>
              <a:rPr lang="ru-RU" altLang="ru-RU" sz="4000">
                <a:solidFill>
                  <a:schemeClr val="hlink"/>
                </a:solidFill>
              </a:rPr>
              <a:t>  </a:t>
            </a:r>
            <a:r>
              <a:rPr lang="en-US" altLang="ru-RU" sz="4000">
                <a:solidFill>
                  <a:schemeClr val="hlink"/>
                </a:solidFill>
              </a:rPr>
              <a:t>11B  12D   13A  </a:t>
            </a:r>
            <a:r>
              <a:rPr lang="ru-RU" altLang="ru-RU" sz="4000">
                <a:solidFill>
                  <a:schemeClr val="hlink"/>
                </a:solidFill>
              </a:rPr>
              <a:t> </a:t>
            </a:r>
            <a:r>
              <a:rPr lang="en-US" altLang="ru-RU" sz="4000">
                <a:solidFill>
                  <a:schemeClr val="hlink"/>
                </a:solidFill>
              </a:rPr>
              <a:t>14B </a:t>
            </a:r>
            <a:r>
              <a:rPr lang="ru-RU" altLang="ru-RU" sz="4000">
                <a:solidFill>
                  <a:schemeClr val="hlink"/>
                </a:solidFill>
              </a:rPr>
              <a:t>  </a:t>
            </a:r>
            <a:r>
              <a:rPr lang="en-US" altLang="ru-RU" sz="4000">
                <a:solidFill>
                  <a:schemeClr val="hlink"/>
                </a:solidFill>
              </a:rPr>
              <a:t>15C</a:t>
            </a:r>
            <a:endParaRPr lang="ru-RU" altLang="ru-RU" sz="400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altLang="ru-RU" sz="2800"/>
              <a:t>Критерий оценки: </a:t>
            </a:r>
          </a:p>
          <a:p>
            <a:pPr>
              <a:buFont typeface="Wingdings" pitchFamily="2" charset="2"/>
              <a:buNone/>
            </a:pPr>
            <a:r>
              <a:rPr lang="ru-RU" altLang="ru-RU" sz="2800"/>
              <a:t>0-1 ошибка – оценка 5; </a:t>
            </a:r>
          </a:p>
          <a:p>
            <a:pPr>
              <a:buFont typeface="Wingdings" pitchFamily="2" charset="2"/>
              <a:buNone/>
            </a:pPr>
            <a:r>
              <a:rPr lang="ru-RU" altLang="ru-RU" sz="2800"/>
              <a:t>2 ошибки – оценка 4;</a:t>
            </a:r>
          </a:p>
          <a:p>
            <a:pPr>
              <a:buFont typeface="Wingdings" pitchFamily="2" charset="2"/>
              <a:buNone/>
            </a:pPr>
            <a:r>
              <a:rPr lang="ru-RU" altLang="ru-RU" sz="2800"/>
              <a:t>3-5 ошибок – оценка 3;</a:t>
            </a:r>
          </a:p>
          <a:p>
            <a:pPr>
              <a:buFont typeface="Wingdings" pitchFamily="2" charset="2"/>
              <a:buNone/>
            </a:pPr>
            <a:r>
              <a:rPr lang="ru-RU" altLang="ru-RU" sz="2800"/>
              <a:t>более 5 ошибок – оценка 2.</a:t>
            </a:r>
          </a:p>
          <a:p>
            <a:pPr>
              <a:buFont typeface="Wingdings" pitchFamily="2" charset="2"/>
              <a:buNone/>
            </a:pPr>
            <a:endParaRPr lang="ru-RU" altLang="ru-RU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Цикл с постусловием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endParaRPr lang="ru-RU" altLang="ru-RU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4441825" y="32131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3330" name="Group 18"/>
          <p:cNvGrpSpPr>
            <a:grpSpLocks/>
          </p:cNvGrpSpPr>
          <p:nvPr/>
        </p:nvGrpSpPr>
        <p:grpSpPr bwMode="auto">
          <a:xfrm>
            <a:off x="2700338" y="2205038"/>
            <a:ext cx="3240087" cy="2951162"/>
            <a:chOff x="1701" y="1480"/>
            <a:chExt cx="2041" cy="1859"/>
          </a:xfrm>
        </p:grpSpPr>
        <p:sp>
          <p:nvSpPr>
            <p:cNvPr id="13320" name="Line 8"/>
            <p:cNvSpPr>
              <a:spLocks noChangeShapeType="1"/>
            </p:cNvSpPr>
            <p:nvPr/>
          </p:nvSpPr>
          <p:spPr bwMode="auto">
            <a:xfrm>
              <a:off x="1782" y="1797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2" name="Line 10"/>
            <p:cNvSpPr>
              <a:spLocks noChangeShapeType="1"/>
            </p:cNvSpPr>
            <p:nvPr/>
          </p:nvSpPr>
          <p:spPr bwMode="auto">
            <a:xfrm>
              <a:off x="1783" y="179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7" name="Rectangle 15"/>
            <p:cNvSpPr>
              <a:spLocks noChangeArrowheads="1"/>
            </p:cNvSpPr>
            <p:nvPr/>
          </p:nvSpPr>
          <p:spPr bwMode="auto">
            <a:xfrm>
              <a:off x="2064" y="1480"/>
              <a:ext cx="1678" cy="6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2800" b="1"/>
                <a:t>тело цикла</a:t>
              </a:r>
            </a:p>
          </p:txBody>
        </p:sp>
        <p:sp>
          <p:nvSpPr>
            <p:cNvPr id="13328" name="Text Box 16"/>
            <p:cNvSpPr txBox="1">
              <a:spLocks noChangeArrowheads="1"/>
            </p:cNvSpPr>
            <p:nvPr/>
          </p:nvSpPr>
          <p:spPr bwMode="auto">
            <a:xfrm>
              <a:off x="1701" y="2686"/>
              <a:ext cx="49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/>
                <a:t>нет</a:t>
              </a:r>
            </a:p>
          </p:txBody>
        </p:sp>
        <p:sp>
          <p:nvSpPr>
            <p:cNvPr id="13316" name="AutoShape 4"/>
            <p:cNvSpPr>
              <a:spLocks noChangeArrowheads="1"/>
            </p:cNvSpPr>
            <p:nvPr/>
          </p:nvSpPr>
          <p:spPr bwMode="auto">
            <a:xfrm>
              <a:off x="2000" y="2423"/>
              <a:ext cx="1588" cy="590"/>
            </a:xfrm>
            <a:prstGeom prst="diamond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ru-RU" sz="2800" b="1"/>
                <a:t>условие</a:t>
              </a:r>
            </a:p>
          </p:txBody>
        </p:sp>
        <p:sp>
          <p:nvSpPr>
            <p:cNvPr id="13317" name="Text Box 5"/>
            <p:cNvSpPr txBox="1">
              <a:spLocks noChangeArrowheads="1"/>
            </p:cNvSpPr>
            <p:nvPr/>
          </p:nvSpPr>
          <p:spPr bwMode="auto">
            <a:xfrm>
              <a:off x="2816" y="2961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/>
                <a:t>да</a:t>
              </a:r>
            </a:p>
          </p:txBody>
        </p:sp>
        <p:sp>
          <p:nvSpPr>
            <p:cNvPr id="13319" name="Line 7"/>
            <p:cNvSpPr>
              <a:spLocks noChangeShapeType="1"/>
            </p:cNvSpPr>
            <p:nvPr/>
          </p:nvSpPr>
          <p:spPr bwMode="auto">
            <a:xfrm>
              <a:off x="2789" y="3022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1" name="Line 9"/>
            <p:cNvSpPr>
              <a:spLocks noChangeShapeType="1"/>
            </p:cNvSpPr>
            <p:nvPr/>
          </p:nvSpPr>
          <p:spPr bwMode="auto">
            <a:xfrm flipH="1">
              <a:off x="1782" y="2713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1547813" y="5084763"/>
            <a:ext cx="68405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4000" b="1">
                <a:solidFill>
                  <a:schemeClr val="hlink"/>
                </a:solidFill>
              </a:rPr>
              <a:t>Repeat</a:t>
            </a:r>
            <a:r>
              <a:rPr lang="en-US" altLang="ru-RU" sz="2800"/>
              <a:t> </a:t>
            </a:r>
            <a:r>
              <a:rPr lang="en-US" altLang="ru-RU" sz="2800" b="1"/>
              <a:t>&lt;</a:t>
            </a:r>
            <a:r>
              <a:rPr lang="ru-RU" altLang="ru-RU" sz="2800" b="1"/>
              <a:t>тело цикла</a:t>
            </a:r>
            <a:r>
              <a:rPr lang="en-US" altLang="ru-RU" sz="2800" b="1"/>
              <a:t>&gt;</a:t>
            </a:r>
            <a:r>
              <a:rPr lang="en-US" altLang="ru-RU" sz="2800"/>
              <a:t> </a:t>
            </a:r>
            <a:r>
              <a:rPr lang="en-US" altLang="ru-RU" sz="4000" b="1">
                <a:solidFill>
                  <a:schemeClr val="hlink"/>
                </a:solidFill>
              </a:rPr>
              <a:t>until</a:t>
            </a:r>
            <a:r>
              <a:rPr lang="en-US" altLang="ru-RU" sz="2800"/>
              <a:t> </a:t>
            </a:r>
            <a:r>
              <a:rPr lang="en-US" altLang="ru-RU" sz="2800" b="1"/>
              <a:t>&lt;</a:t>
            </a:r>
            <a:r>
              <a:rPr lang="ru-RU" altLang="ru-RU" sz="2800" b="1"/>
              <a:t>условие</a:t>
            </a:r>
            <a:r>
              <a:rPr lang="en-US" altLang="ru-RU" sz="2800" b="1"/>
              <a:t>&gt;</a:t>
            </a:r>
            <a:endParaRPr lang="ru-RU" altLang="ru-RU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Цикл с параметром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endParaRPr lang="ru-RU" altLang="ru-RU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2339975" y="2205038"/>
            <a:ext cx="3744913" cy="1008062"/>
          </a:xfrm>
          <a:prstGeom prst="hexagon">
            <a:avLst>
              <a:gd name="adj" fmla="val 9287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ru-RU" sz="2800"/>
              <a:t>i = i1..i2</a:t>
            </a:r>
            <a:endParaRPr lang="ru-RU" altLang="ru-RU" sz="2800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6084888" y="2708275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57200" y="15986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endParaRPr lang="ru-RU" altLang="ru-RU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457200" y="16716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endParaRPr lang="ru-RU" altLang="ru-RU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6588125" y="2708275"/>
            <a:ext cx="0" cy="2449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1908175" y="2708275"/>
            <a:ext cx="0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1908175" y="2708275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3132138" y="3716338"/>
            <a:ext cx="26638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800" b="1"/>
              <a:t>тело цикла</a:t>
            </a:r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1908175" y="4149725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4356100" y="5157788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4356100" y="51577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1042988" y="5516563"/>
            <a:ext cx="57610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4000" b="1">
                <a:solidFill>
                  <a:schemeClr val="hlink"/>
                </a:solidFill>
              </a:rPr>
              <a:t>For </a:t>
            </a:r>
            <a:r>
              <a:rPr lang="en-US" altLang="ru-RU" sz="2800" b="1"/>
              <a:t>i: = i1</a:t>
            </a:r>
            <a:r>
              <a:rPr lang="en-US" altLang="ru-RU" sz="2800"/>
              <a:t> </a:t>
            </a:r>
            <a:r>
              <a:rPr lang="en-US" altLang="ru-RU" sz="4000" b="1">
                <a:solidFill>
                  <a:schemeClr val="hlink"/>
                </a:solidFill>
              </a:rPr>
              <a:t>to</a:t>
            </a:r>
            <a:r>
              <a:rPr lang="en-US" altLang="ru-RU" sz="4000" b="1"/>
              <a:t> </a:t>
            </a:r>
            <a:r>
              <a:rPr lang="en-US" altLang="ru-RU" sz="2800" b="1"/>
              <a:t>i2</a:t>
            </a:r>
            <a:r>
              <a:rPr lang="en-US" altLang="ru-RU" sz="2800"/>
              <a:t> </a:t>
            </a:r>
            <a:r>
              <a:rPr lang="en-US" altLang="ru-RU" sz="4000" b="1">
                <a:solidFill>
                  <a:schemeClr val="hlink"/>
                </a:solidFill>
              </a:rPr>
              <a:t>do</a:t>
            </a:r>
            <a:r>
              <a:rPr lang="en-US" altLang="ru-RU" sz="2800"/>
              <a:t> </a:t>
            </a:r>
            <a:r>
              <a:rPr lang="en-US" altLang="ru-RU" sz="2800" b="1"/>
              <a:t>&lt;</a:t>
            </a:r>
            <a:r>
              <a:rPr lang="ru-RU" altLang="ru-RU" sz="2800" b="1"/>
              <a:t>тело цикла</a:t>
            </a:r>
            <a:r>
              <a:rPr lang="en-US" altLang="ru-RU" sz="2800" b="1"/>
              <a:t>&gt;</a:t>
            </a:r>
            <a:endParaRPr lang="ru-RU" altLang="ru-RU" sz="2800" b="1"/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2268538" y="5013325"/>
            <a:ext cx="20875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/>
              <a:t>[</a:t>
            </a:r>
            <a:r>
              <a:rPr lang="en-US" altLang="ru-RU" sz="4000" b="1"/>
              <a:t> </a:t>
            </a:r>
            <a:r>
              <a:rPr lang="en-US" altLang="ru-RU" sz="3200" b="1">
                <a:solidFill>
                  <a:schemeClr val="hlink"/>
                </a:solidFill>
              </a:rPr>
              <a:t>downto</a:t>
            </a:r>
            <a:r>
              <a:rPr lang="en-US" altLang="ru-RU"/>
              <a:t>]</a:t>
            </a:r>
            <a:endParaRPr lang="ru-RU" altLang="ru-RU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4356100" y="32131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ТЕСТ</a:t>
            </a:r>
            <a:r>
              <a:rPr lang="en-US" altLang="ru-RU" sz="4000"/>
              <a:t> </a:t>
            </a:r>
            <a:r>
              <a:rPr lang="ru-RU" altLang="ru-RU" sz="4000"/>
              <a:t>ПО ПРОГРАММИРОВАНИЮ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z="4000"/>
              <a:t>1. </a:t>
            </a:r>
            <a:r>
              <a:rPr lang="ru-RU" altLang="ru-RU" sz="4000"/>
              <a:t>Какой из функций нет в языке </a:t>
            </a:r>
            <a:r>
              <a:rPr lang="en-US" altLang="ru-RU" sz="4000"/>
              <a:t>Pascal</a:t>
            </a:r>
            <a:r>
              <a:rPr lang="ru-RU" altLang="ru-RU" sz="4000"/>
              <a:t>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lphaUcPeriod"/>
            </a:pPr>
            <a:r>
              <a:rPr lang="en-US" altLang="ru-RU" sz="4400" b="1"/>
              <a:t>cos (x)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altLang="ru-RU" sz="4400" b="1"/>
              <a:t>sin (x)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altLang="ru-RU" sz="4400" b="1"/>
              <a:t>abs (x)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altLang="ru-RU" sz="4400" b="1"/>
              <a:t>tg (x)</a:t>
            </a:r>
          </a:p>
          <a:p>
            <a:pPr marL="609600" indent="-609600">
              <a:buFont typeface="Wingdings" pitchFamily="2" charset="2"/>
              <a:buNone/>
            </a:pPr>
            <a:endParaRPr lang="ru-RU" altLang="ru-RU" sz="4400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2. Какой из символов является разделителем операторов: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lphaUcPeriod"/>
            </a:pPr>
            <a:r>
              <a:rPr lang="ru-RU" altLang="ru-RU" sz="4400"/>
              <a:t>запятая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ru-RU" altLang="ru-RU" sz="4400"/>
              <a:t>точка с запятой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ru-RU" altLang="ru-RU" sz="4400"/>
              <a:t>двоеточие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ru-RU" altLang="ru-RU" sz="4400"/>
              <a:t>пробел</a:t>
            </a:r>
          </a:p>
          <a:p>
            <a:pPr marL="609600" indent="-609600">
              <a:buFont typeface="Wingdings" pitchFamily="2" charset="2"/>
              <a:buNone/>
            </a:pPr>
            <a:endParaRPr lang="ru-RU" altLang="ru-RU"/>
          </a:p>
          <a:p>
            <a:pPr marL="609600" indent="-609600">
              <a:buFont typeface="Wingdings" pitchFamily="2" charset="2"/>
              <a:buAutoNum type="alphaUcPeriod"/>
            </a:pPr>
            <a:endParaRPr lang="ru-RU" alt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3. Значение переменной х после выполнения операторов</a:t>
            </a:r>
            <a:br>
              <a:rPr lang="ru-RU" altLang="ru-RU" sz="4000"/>
            </a:br>
            <a:r>
              <a:rPr lang="ru-RU" altLang="ru-RU" sz="4000"/>
              <a:t>х:=8; х:=х*х+1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844675"/>
            <a:ext cx="7869238" cy="4310063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lphaUcPeriod"/>
            </a:pPr>
            <a:r>
              <a:rPr lang="ru-RU" altLang="ru-RU" sz="4400"/>
              <a:t>1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ru-RU" altLang="ru-RU" sz="4400"/>
              <a:t>8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ru-RU" altLang="ru-RU" sz="4400"/>
              <a:t>65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ru-RU" altLang="ru-RU" sz="4400"/>
              <a:t>17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4. Не является служебным словом  языка </a:t>
            </a:r>
            <a:r>
              <a:rPr lang="en-US" altLang="ru-RU" sz="4000"/>
              <a:t>Pascal</a:t>
            </a:r>
            <a:r>
              <a:rPr lang="ru-RU" altLang="ru-RU" sz="4000"/>
              <a:t>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lphaUcPeriod"/>
            </a:pPr>
            <a:r>
              <a:rPr lang="en-US" altLang="ru-RU" sz="4400"/>
              <a:t>For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altLang="ru-RU" sz="4400"/>
              <a:t>Repet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altLang="ru-RU" sz="4400"/>
              <a:t>If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ru-RU" altLang="ru-RU" sz="4400"/>
              <a:t>Все являются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197</TotalTime>
  <Words>427</Words>
  <Application>Microsoft Office PowerPoint</Application>
  <PresentationFormat>Экран (4:3)</PresentationFormat>
  <Paragraphs>108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Garamond</vt:lpstr>
      <vt:lpstr>Times New Roman</vt:lpstr>
      <vt:lpstr>Wingdings</vt:lpstr>
      <vt:lpstr>Течение</vt:lpstr>
      <vt:lpstr>Операторы цикла  в языке программирования Pascal </vt:lpstr>
      <vt:lpstr>Цикл с предусловием</vt:lpstr>
      <vt:lpstr>Цикл с постусловием</vt:lpstr>
      <vt:lpstr>Цикл с параметром </vt:lpstr>
      <vt:lpstr>ТЕСТ ПО ПРОГРАММИРОВАНИЮ</vt:lpstr>
      <vt:lpstr>1. Какой из функций нет в языке Pascal:</vt:lpstr>
      <vt:lpstr>2. Какой из символов является разделителем операторов:</vt:lpstr>
      <vt:lpstr>3. Значение переменной х после выполнения операторов х:=8; х:=х*х+1</vt:lpstr>
      <vt:lpstr>4. Не является служебным словом  языка Pascal:</vt:lpstr>
      <vt:lpstr>5. Не является числовым типом</vt:lpstr>
      <vt:lpstr>6. Программа для перевода с языка программирования Pascal  на машинный язык</vt:lpstr>
      <vt:lpstr>7. Неверное имя программы:</vt:lpstr>
      <vt:lpstr>8. Арифметические операции для целых чисел:</vt:lpstr>
      <vt:lpstr>9. Программа заканчивается:</vt:lpstr>
      <vt:lpstr>10. Выражение  sin x – 2 : cos x  на языке Pascal</vt:lpstr>
      <vt:lpstr>11. В качестве имени в языке Pascal нельзя использовать:</vt:lpstr>
      <vt:lpstr>12. Служебное слово var фиксирует начало раздела: </vt:lpstr>
      <vt:lpstr>13. Знак присваивания имеет вид:</vt:lpstr>
      <vt:lpstr>14. При записи процедуры вывода используется служебное слово: </vt:lpstr>
      <vt:lpstr>15. Логическое выражение (X&gt;=5) and (X&lt;=7) истинно при:</vt:lpstr>
      <vt:lpstr>ОТВЕТЫ К ТЕСТУ</vt:lpstr>
    </vt:vector>
  </TitlesOfParts>
  <Company>clge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Логические элементы</dc:title>
  <dc:creator>valet</dc:creator>
  <cp:lastModifiedBy>ринат</cp:lastModifiedBy>
  <cp:revision>9</cp:revision>
  <dcterms:created xsi:type="dcterms:W3CDTF">2010-12-16T10:31:58Z</dcterms:created>
  <dcterms:modified xsi:type="dcterms:W3CDTF">2015-02-20T08:41:05Z</dcterms:modified>
</cp:coreProperties>
</file>