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0" r:id="rId3"/>
    <p:sldId id="259" r:id="rId4"/>
    <p:sldId id="258" r:id="rId5"/>
    <p:sldId id="261" r:id="rId6"/>
    <p:sldId id="257" r:id="rId7"/>
    <p:sldId id="262" r:id="rId8"/>
    <p:sldId id="263" r:id="rId9"/>
    <p:sldId id="265" r:id="rId10"/>
    <p:sldId id="264" r:id="rId11"/>
    <p:sldId id="268" r:id="rId12"/>
    <p:sldId id="267" r:id="rId13"/>
    <p:sldId id="269" r:id="rId14"/>
    <p:sldId id="266" r:id="rId15"/>
    <p:sldId id="273" r:id="rId16"/>
    <p:sldId id="270" r:id="rId17"/>
    <p:sldId id="272" r:id="rId18"/>
    <p:sldId id="276" r:id="rId19"/>
    <p:sldId id="277" r:id="rId20"/>
    <p:sldId id="275" r:id="rId21"/>
    <p:sldId id="274" r:id="rId22"/>
    <p:sldId id="271" r:id="rId23"/>
    <p:sldId id="278" r:id="rId24"/>
    <p:sldId id="279" r:id="rId25"/>
    <p:sldId id="280" r:id="rId26"/>
    <p:sldId id="281" r:id="rId27"/>
    <p:sldId id="283" r:id="rId28"/>
    <p:sldId id="285" r:id="rId29"/>
    <p:sldId id="284" r:id="rId30"/>
    <p:sldId id="282" r:id="rId31"/>
    <p:sldId id="286" r:id="rId32"/>
  </p:sldIdLst>
  <p:sldSz cx="9144000" cy="6858000" type="screen4x3"/>
  <p:notesSz cx="6858000" cy="9144000"/>
  <p:custDataLst>
    <p:tags r:id="rId33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51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CF307-BF48-439A-BC46-67615F49C130}" type="datetimeFigureOut">
              <a:rPr lang="ru-RU" smtClean="0"/>
              <a:t>21.05.2016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C86B9-67B5-4295-883F-9638A314D31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CF307-BF48-439A-BC46-67615F49C130}" type="datetimeFigureOut">
              <a:rPr lang="ru-RU" smtClean="0"/>
              <a:t>21.05.2016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C86B9-67B5-4295-883F-9638A314D31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CF307-BF48-439A-BC46-67615F49C130}" type="datetimeFigureOut">
              <a:rPr lang="ru-RU" smtClean="0"/>
              <a:t>21.05.2016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C86B9-67B5-4295-883F-9638A314D31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CF307-BF48-439A-BC46-67615F49C130}" type="datetimeFigureOut">
              <a:rPr lang="ru-RU" smtClean="0"/>
              <a:t>21.05.2016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C86B9-67B5-4295-883F-9638A314D31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CF307-BF48-439A-BC46-67615F49C130}" type="datetimeFigureOut">
              <a:rPr lang="ru-RU" smtClean="0"/>
              <a:t>21.05.2016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C86B9-67B5-4295-883F-9638A314D31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CF307-BF48-439A-BC46-67615F49C130}" type="datetimeFigureOut">
              <a:rPr lang="ru-RU" smtClean="0"/>
              <a:t>21.05.2016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C86B9-67B5-4295-883F-9638A314D31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CF307-BF48-439A-BC46-67615F49C130}" type="datetimeFigureOut">
              <a:rPr lang="ru-RU" smtClean="0"/>
              <a:t>21.05.2016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C86B9-67B5-4295-883F-9638A314D31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CF307-BF48-439A-BC46-67615F49C130}" type="datetimeFigureOut">
              <a:rPr lang="ru-RU" smtClean="0"/>
              <a:t>21.05.2016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C86B9-67B5-4295-883F-9638A314D31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CF307-BF48-439A-BC46-67615F49C130}" type="datetimeFigureOut">
              <a:rPr lang="ru-RU" smtClean="0"/>
              <a:t>21.05.2016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C86B9-67B5-4295-883F-9638A314D31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CF307-BF48-439A-BC46-67615F49C130}" type="datetimeFigureOut">
              <a:rPr lang="ru-RU" smtClean="0"/>
              <a:t>21.05.2016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C86B9-67B5-4295-883F-9638A314D31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CF307-BF48-439A-BC46-67615F49C130}" type="datetimeFigureOut">
              <a:rPr lang="ru-RU" smtClean="0"/>
              <a:t>21.05.2016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C86B9-67B5-4295-883F-9638A314D31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1CF307-BF48-439A-BC46-67615F49C130}" type="datetimeFigureOut">
              <a:rPr lang="ru-RU" smtClean="0"/>
              <a:t>21.05.2016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CC86B9-67B5-4295-883F-9638A314D318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/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hyperlink" Target="http://nauka-it.ru/index.php?option=com_content&amp;view=article&amp;id=80:2012-09-30-20-29-22&amp;catid=85:2012-09-30-08-30-10&amp;Itemid=112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857232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УСП «Моссовет» представляет</a:t>
            </a:r>
            <a:r>
              <a:rPr lang="ru-RU" dirty="0" smtClean="0"/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2428868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Arial" pitchFamily="34" charset="0"/>
                <a:cs typeface="Arial" pitchFamily="34" charset="0"/>
              </a:rPr>
              <a:t>«Комедия ошибок» (не по Шекспиру)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1520" y="4293096"/>
            <a:ext cx="688932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Автор текста: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Пролейко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Е. В.</a:t>
            </a:r>
          </a:p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Режиссёр: Орехова Н. (Ф-23)</a:t>
            </a:r>
          </a:p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Оператор (фотограф): Заносов С. (Ф-31)</a:t>
            </a:r>
          </a:p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Действующие лица: Орехова Н. (Ф-23) и Середин Н. (Ф-22)</a:t>
            </a:r>
          </a:p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Монтаж: Акимова М. (ФХ-126)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моя прекрасная леди 3 мин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282" y="44624"/>
            <a:ext cx="7873016" cy="406349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51520" y="5890736"/>
            <a:ext cx="864096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Четвертый Всероссийский фестиваль передового педагогического опыта</a:t>
            </a: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400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"Современные методы и приемы обучения"</a:t>
            </a:r>
            <a:endParaRPr lang="ru-RU" sz="1400" b="1" u="sng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март - май 2016 года</a:t>
            </a: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(1)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056416"/>
          </a:xfrm>
          <a:prstGeom prst="rect">
            <a:avLst/>
          </a:prstGeom>
        </p:spPr>
      </p:pic>
      <p:sp>
        <p:nvSpPr>
          <p:cNvPr id="3" name="Овальная выноска 2"/>
          <p:cNvSpPr/>
          <p:nvPr/>
        </p:nvSpPr>
        <p:spPr>
          <a:xfrm>
            <a:off x="3428992" y="3929066"/>
            <a:ext cx="2928958" cy="1857388"/>
          </a:xfrm>
          <a:prstGeom prst="wedgeEllipseCallout">
            <a:avLst>
              <a:gd name="adj1" fmla="val 27557"/>
              <a:gd name="adj2" fmla="val -118012"/>
            </a:avLst>
          </a:prstGeom>
          <a:solidFill>
            <a:schemeClr val="accent2">
              <a:lumMod val="60000"/>
              <a:lumOff val="40000"/>
              <a:alpha val="7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Do you mean I should be developed? Do you hint I am silly?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!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6072206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Ты считаешь, что я недостаточно развита? Ты намекаешь на то, что я глупая?!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9(1)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056416"/>
          </a:xfrm>
          <a:prstGeom prst="rect">
            <a:avLst/>
          </a:prstGeom>
        </p:spPr>
      </p:pic>
      <p:sp>
        <p:nvSpPr>
          <p:cNvPr id="3" name="Овальная выноска 2"/>
          <p:cNvSpPr/>
          <p:nvPr/>
        </p:nvSpPr>
        <p:spPr>
          <a:xfrm>
            <a:off x="6357950" y="4286256"/>
            <a:ext cx="2571736" cy="1500198"/>
          </a:xfrm>
          <a:prstGeom prst="wedgeEllipseCallout">
            <a:avLst>
              <a:gd name="adj1" fmla="val -81922"/>
              <a:gd name="adj2" fmla="val -83600"/>
            </a:avLst>
          </a:prstGeom>
          <a:solidFill>
            <a:schemeClr val="accent2">
              <a:lumMod val="60000"/>
              <a:lumOff val="40000"/>
              <a:alpha val="7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No, I’m clever enough to understand your hints!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6072206"/>
            <a:ext cx="6141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Нет, я достаточно умна, чтобы понять твои намеки!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0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056416"/>
          </a:xfrm>
          <a:prstGeom prst="rect">
            <a:avLst/>
          </a:prstGeom>
        </p:spPr>
      </p:pic>
      <p:sp>
        <p:nvSpPr>
          <p:cNvPr id="4" name="Овальная выноска 3"/>
          <p:cNvSpPr/>
          <p:nvPr/>
        </p:nvSpPr>
        <p:spPr>
          <a:xfrm>
            <a:off x="4714844" y="214290"/>
            <a:ext cx="4214874" cy="1857388"/>
          </a:xfrm>
          <a:prstGeom prst="wedgeEllipseCallout">
            <a:avLst>
              <a:gd name="adj1" fmla="val -53521"/>
              <a:gd name="adj2" fmla="val 53773"/>
            </a:avLst>
          </a:prstGeom>
          <a:solidFill>
            <a:schemeClr val="accent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I didn’t mean anything of this kind! Developing is the photographic film processing. I should take special solution…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6000768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Я не имел ввиду ничего подобного! Проявление – это процесс обработки фотоплёнки. Я возьму специальный раствор…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0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056416"/>
          </a:xfrm>
          <a:prstGeom prst="rect">
            <a:avLst/>
          </a:prstGeom>
        </p:spPr>
      </p:pic>
      <p:sp>
        <p:nvSpPr>
          <p:cNvPr id="4" name="Овальная выноска 3"/>
          <p:cNvSpPr/>
          <p:nvPr/>
        </p:nvSpPr>
        <p:spPr>
          <a:xfrm>
            <a:off x="4714844" y="214290"/>
            <a:ext cx="4214874" cy="1857388"/>
          </a:xfrm>
          <a:prstGeom prst="wedgeEllipseCallout">
            <a:avLst>
              <a:gd name="adj1" fmla="val -53521"/>
              <a:gd name="adj2" fmla="val 53773"/>
            </a:avLst>
          </a:prstGeom>
          <a:solidFill>
            <a:schemeClr val="accent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I didn’t mean anything of this kind! Developing is the photographic film processing. I should take special solution…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6000768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(игра слов: «</a:t>
            </a:r>
            <a:r>
              <a:rPr lang="en-US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to take a solution</a:t>
            </a:r>
            <a:r>
              <a:rPr lang="ru-RU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» может означать «взять раствор» и «принять решение»)</a:t>
            </a:r>
            <a:endParaRPr lang="ru-RU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P8533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056416"/>
          </a:xfrm>
          <a:prstGeom prst="rect">
            <a:avLst/>
          </a:prstGeom>
        </p:spPr>
      </p:pic>
      <p:sp>
        <p:nvSpPr>
          <p:cNvPr id="3" name="Овальная выноска 2"/>
          <p:cNvSpPr/>
          <p:nvPr/>
        </p:nvSpPr>
        <p:spPr>
          <a:xfrm>
            <a:off x="4857752" y="3857628"/>
            <a:ext cx="4000528" cy="2041408"/>
          </a:xfrm>
          <a:prstGeom prst="wedgeEllipseCallout">
            <a:avLst>
              <a:gd name="adj1" fmla="val -20452"/>
              <a:gd name="adj2" fmla="val -85316"/>
            </a:avLst>
          </a:prstGeom>
          <a:solidFill>
            <a:schemeClr val="accent2">
              <a:lumMod val="60000"/>
              <a:lumOff val="40000"/>
              <a:alpha val="7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I don’t want anybody to take solutions of any kind about me! I’m clever enough to solve all my problems by myself! 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6000768"/>
            <a:ext cx="9144000" cy="6429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Я не хочу, чтобы кто-нибудь принимал какое-то решение относительно меня! Я достаточно умна, чтобы самой решать свои проблемы!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P8536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056416"/>
          </a:xfrm>
          <a:prstGeom prst="rect">
            <a:avLst/>
          </a:prstGeom>
        </p:spPr>
      </p:pic>
      <p:sp>
        <p:nvSpPr>
          <p:cNvPr id="3" name="Овальная выноска 2"/>
          <p:cNvSpPr/>
          <p:nvPr/>
        </p:nvSpPr>
        <p:spPr>
          <a:xfrm>
            <a:off x="4786314" y="214290"/>
            <a:ext cx="3286148" cy="1714512"/>
          </a:xfrm>
          <a:prstGeom prst="wedgeEllipseCallout">
            <a:avLst>
              <a:gd name="adj1" fmla="val -72775"/>
              <a:gd name="adj2" fmla="val 45611"/>
            </a:avLst>
          </a:prstGeom>
          <a:solidFill>
            <a:schemeClr val="accent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I should use special solvent to obtain the image from the film and fix it.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6000768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Я использую специальные растворы, чтобы получить изображение с пленки и фиксировать его.</a:t>
            </a:r>
          </a:p>
          <a:p>
            <a:r>
              <a:rPr lang="ru-RU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(игра слов: глагол «</a:t>
            </a:r>
            <a:r>
              <a:rPr lang="en-US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to fix</a:t>
            </a:r>
            <a:r>
              <a:rPr lang="ru-RU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» может означать «фиксировать» и «исправлять»)</a:t>
            </a:r>
            <a:endParaRPr lang="ru-RU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P8540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056416"/>
          </a:xfrm>
          <a:prstGeom prst="rect">
            <a:avLst/>
          </a:prstGeom>
        </p:spPr>
      </p:pic>
      <p:sp>
        <p:nvSpPr>
          <p:cNvPr id="3" name="Овальная выноска 2"/>
          <p:cNvSpPr/>
          <p:nvPr/>
        </p:nvSpPr>
        <p:spPr>
          <a:xfrm>
            <a:off x="4143372" y="2500306"/>
            <a:ext cx="2357454" cy="1714512"/>
          </a:xfrm>
          <a:prstGeom prst="wedgeEllipseCallout">
            <a:avLst>
              <a:gd name="adj1" fmla="val 43813"/>
              <a:gd name="adj2" fmla="val -66388"/>
            </a:avLst>
          </a:prstGeom>
          <a:solidFill>
            <a:schemeClr val="accent2">
              <a:lumMod val="60000"/>
              <a:lumOff val="40000"/>
              <a:alpha val="7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Fix! Do mean I behave badly and should be fixed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?!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6072206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Исправить! Ты хочешь сказать, что я плохо себя веду и нуждаюсь в исправлении?!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P8542(1)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5687122" cy="6858000"/>
          </a:xfrm>
          <a:prstGeom prst="rect">
            <a:avLst/>
          </a:prstGeom>
        </p:spPr>
      </p:pic>
      <p:sp>
        <p:nvSpPr>
          <p:cNvPr id="4" name="Овальная выноска 3"/>
          <p:cNvSpPr/>
          <p:nvPr/>
        </p:nvSpPr>
        <p:spPr>
          <a:xfrm>
            <a:off x="714348" y="4643446"/>
            <a:ext cx="3429024" cy="1928826"/>
          </a:xfrm>
          <a:prstGeom prst="wedgeEllipseCallout">
            <a:avLst>
              <a:gd name="adj1" fmla="val 20109"/>
              <a:gd name="adj2" fmla="val -83672"/>
            </a:avLst>
          </a:prstGeom>
          <a:solidFill>
            <a:schemeClr val="accent2">
              <a:lumMod val="60000"/>
              <a:lumOff val="40000"/>
              <a:alpha val="7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I have excellent manners and nobody should fix me! I’m a good girl,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t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hat is who I am!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715008" y="4786322"/>
            <a:ext cx="3428992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900" b="1" dirty="0" smtClean="0">
                <a:latin typeface="Arial" pitchFamily="34" charset="0"/>
                <a:cs typeface="Arial" pitchFamily="34" charset="0"/>
              </a:rPr>
              <a:t>У меня прекрасное воспитание и нечего пытаться исправить меня! Я порядочная девушка, вот кто я!</a:t>
            </a:r>
            <a:endParaRPr lang="ru-RU" sz="19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P8548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056416"/>
          </a:xfrm>
          <a:prstGeom prst="rect">
            <a:avLst/>
          </a:prstGeom>
        </p:spPr>
      </p:pic>
      <p:sp>
        <p:nvSpPr>
          <p:cNvPr id="4" name="Овальная выноска 3"/>
          <p:cNvSpPr/>
          <p:nvPr/>
        </p:nvSpPr>
        <p:spPr>
          <a:xfrm>
            <a:off x="785786" y="3929066"/>
            <a:ext cx="3786214" cy="1928826"/>
          </a:xfrm>
          <a:prstGeom prst="wedgeEllipseCallout">
            <a:avLst>
              <a:gd name="adj1" fmla="val 20626"/>
              <a:gd name="adj2" fmla="val -120807"/>
            </a:avLst>
          </a:prstGeom>
          <a:solidFill>
            <a:schemeClr val="accent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Calm down! It is special film processing. I don’t mean your manners at all. Then I’m going to frame you…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6000768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Успокойся! Это специальная обработка для пленки. Я совсем не имел ввиду твое воспитание. Затем я собираюсь сделать рамку…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P8548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056416"/>
          </a:xfrm>
          <a:prstGeom prst="rect">
            <a:avLst/>
          </a:prstGeom>
        </p:spPr>
      </p:pic>
      <p:sp>
        <p:nvSpPr>
          <p:cNvPr id="4" name="Овальная выноска 3"/>
          <p:cNvSpPr/>
          <p:nvPr/>
        </p:nvSpPr>
        <p:spPr>
          <a:xfrm>
            <a:off x="785786" y="3929066"/>
            <a:ext cx="3786214" cy="1928826"/>
          </a:xfrm>
          <a:prstGeom prst="wedgeEllipseCallout">
            <a:avLst>
              <a:gd name="adj1" fmla="val 20626"/>
              <a:gd name="adj2" fmla="val -120807"/>
            </a:avLst>
          </a:prstGeom>
          <a:solidFill>
            <a:schemeClr val="accent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Calm down! It is special film processing. I don’t mean your manners at all. Then I’m going to frame you…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6000768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(игра слов: «</a:t>
            </a:r>
            <a:r>
              <a:rPr lang="en-US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to frame</a:t>
            </a:r>
            <a:r>
              <a:rPr lang="ru-RU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» может переводиться как «обрамить» и как «держать в рамках»)</a:t>
            </a:r>
            <a:endParaRPr lang="ru-RU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05641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6000768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Привет, прекрасно выглядишь! Я бы хотел тебя сфотографировать.</a:t>
            </a:r>
          </a:p>
          <a:p>
            <a:r>
              <a:rPr lang="ru-RU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(игра слов</a:t>
            </a:r>
            <a:r>
              <a:rPr lang="en-US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ru-RU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«</a:t>
            </a:r>
            <a:r>
              <a:rPr lang="en-US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make a shot</a:t>
            </a:r>
            <a:r>
              <a:rPr lang="ru-RU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»</a:t>
            </a:r>
            <a:r>
              <a:rPr lang="en-US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может переводиться, как «выстрелить» и «сфотографировать»)</a:t>
            </a:r>
            <a:endParaRPr lang="ru-RU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Овальная выноска 4"/>
          <p:cNvSpPr/>
          <p:nvPr/>
        </p:nvSpPr>
        <p:spPr>
          <a:xfrm>
            <a:off x="4071934" y="214290"/>
            <a:ext cx="3000396" cy="1357322"/>
          </a:xfrm>
          <a:prstGeom prst="wedgeEllipseCallout">
            <a:avLst>
              <a:gd name="adj1" fmla="val -68997"/>
              <a:gd name="adj2" fmla="val 81992"/>
            </a:avLst>
          </a:prstGeom>
          <a:solidFill>
            <a:schemeClr val="accent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Hello, you’re looking so nice! I want to make a shot of you.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P8549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056416"/>
          </a:xfrm>
          <a:prstGeom prst="rect">
            <a:avLst/>
          </a:prstGeom>
        </p:spPr>
      </p:pic>
      <p:sp>
        <p:nvSpPr>
          <p:cNvPr id="3" name="Овальная выноска 2"/>
          <p:cNvSpPr/>
          <p:nvPr/>
        </p:nvSpPr>
        <p:spPr>
          <a:xfrm>
            <a:off x="3071802" y="3857628"/>
            <a:ext cx="2500330" cy="1898532"/>
          </a:xfrm>
          <a:prstGeom prst="wedgeEllipseCallout">
            <a:avLst>
              <a:gd name="adj1" fmla="val 84614"/>
              <a:gd name="adj2" fmla="val -89215"/>
            </a:avLst>
          </a:prstGeom>
          <a:solidFill>
            <a:schemeClr val="accent2">
              <a:lumMod val="60000"/>
              <a:lumOff val="40000"/>
              <a:alpha val="7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Frame! Do you mean I’m a criminal and should be imprisoned?!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6000768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Держать в рамках! Ты считаешь, что я преступница и меня надо посадить в тюрьму?!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P8556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056416"/>
          </a:xfrm>
          <a:prstGeom prst="rect">
            <a:avLst/>
          </a:prstGeom>
        </p:spPr>
      </p:pic>
      <p:sp>
        <p:nvSpPr>
          <p:cNvPr id="3" name="Овальная выноска 2"/>
          <p:cNvSpPr/>
          <p:nvPr/>
        </p:nvSpPr>
        <p:spPr>
          <a:xfrm>
            <a:off x="2428860" y="3143248"/>
            <a:ext cx="2857520" cy="2071702"/>
          </a:xfrm>
          <a:prstGeom prst="wedgeEllipseCallout">
            <a:avLst>
              <a:gd name="adj1" fmla="val 73566"/>
              <a:gd name="adj2" fmla="val -67706"/>
            </a:avLst>
          </a:prstGeom>
          <a:solidFill>
            <a:schemeClr val="accent2">
              <a:lumMod val="60000"/>
              <a:lumOff val="40000"/>
              <a:alpha val="7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I never did anything bad! I’m a good girl, that is who I am!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600076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Но я в жизни не делала ничего плохого! Я порядочная девушка, вот кто я!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P8558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056416"/>
          </a:xfrm>
          <a:prstGeom prst="rect">
            <a:avLst/>
          </a:prstGeom>
        </p:spPr>
      </p:pic>
      <p:sp>
        <p:nvSpPr>
          <p:cNvPr id="3" name="Овальная выноска 2"/>
          <p:cNvSpPr/>
          <p:nvPr/>
        </p:nvSpPr>
        <p:spPr>
          <a:xfrm>
            <a:off x="1857356" y="3571876"/>
            <a:ext cx="3357586" cy="2357454"/>
          </a:xfrm>
          <a:prstGeom prst="wedgeEllipseCallout">
            <a:avLst>
              <a:gd name="adj1" fmla="val -10393"/>
              <a:gd name="adj2" fmla="val -114578"/>
            </a:avLst>
          </a:prstGeom>
          <a:solidFill>
            <a:schemeClr val="accent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I never meant anything of this kind! I just wanted to say that I’m going to make a frame to the picture and send it to the exhibition. 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6000768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Я не имел ввиду ничего подобного! Я просто хотел сказать, что я собираюсь сделать рамку для фотографии и послать её на выставку.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P8560(1)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5489091" cy="6858000"/>
          </a:xfrm>
          <a:prstGeom prst="rect">
            <a:avLst/>
          </a:prstGeom>
        </p:spPr>
      </p:pic>
      <p:sp>
        <p:nvSpPr>
          <p:cNvPr id="4" name="Овальная выноска 3"/>
          <p:cNvSpPr/>
          <p:nvPr/>
        </p:nvSpPr>
        <p:spPr>
          <a:xfrm>
            <a:off x="214282" y="3214686"/>
            <a:ext cx="3429024" cy="2184284"/>
          </a:xfrm>
          <a:prstGeom prst="wedgeEllipseCallout">
            <a:avLst>
              <a:gd name="adj1" fmla="val 26722"/>
              <a:gd name="adj2" fmla="val -67274"/>
            </a:avLst>
          </a:prstGeom>
          <a:solidFill>
            <a:schemeClr val="accent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And of course, I will make another print and send it to you after processing.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So I will need your name and address…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00694" y="3429000"/>
            <a:ext cx="364330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latin typeface="Arial" pitchFamily="34" charset="0"/>
                <a:cs typeface="Arial" pitchFamily="34" charset="0"/>
              </a:rPr>
              <a:t>И, конечно же, я сделаю еще один отпечаток и после соответствующей обработки пошлю его тебе. Так что мне потребуются твоё имя и адрес… 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P8567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056416"/>
          </a:xfrm>
          <a:prstGeom prst="rect">
            <a:avLst/>
          </a:prstGeom>
        </p:spPr>
      </p:pic>
      <p:sp>
        <p:nvSpPr>
          <p:cNvPr id="3" name="Овальная выноска 2"/>
          <p:cNvSpPr/>
          <p:nvPr/>
        </p:nvSpPr>
        <p:spPr>
          <a:xfrm>
            <a:off x="214282" y="3000372"/>
            <a:ext cx="3929090" cy="2928958"/>
          </a:xfrm>
          <a:prstGeom prst="wedgeEllipseCallout">
            <a:avLst>
              <a:gd name="adj1" fmla="val 98245"/>
              <a:gd name="adj2" fmla="val -44686"/>
            </a:avLst>
          </a:prstGeom>
          <a:solidFill>
            <a:schemeClr val="accent2">
              <a:lumMod val="60000"/>
              <a:lumOff val="40000"/>
              <a:alpha val="7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rial" pitchFamily="34" charset="0"/>
                <a:cs typeface="Arial" pitchFamily="34" charset="0"/>
              </a:rPr>
              <a:t>A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ha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!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Here you are! It was a clever trick to get my name and address! But I was raised at a good family! And I will never ever give my name and address to a passer-by!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6000768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Ага! Вот в чем дело! Это был просто хитрый ход, чтобы выведать моё имя и адрес! Но меня воспитывали в хорошей семье! И я никогда в жизни не дам своё имя и адрес незнакомцу!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P8569(1)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5738147" cy="6858000"/>
          </a:xfrm>
          <a:prstGeom prst="rect">
            <a:avLst/>
          </a:prstGeom>
        </p:spPr>
      </p:pic>
      <p:sp>
        <p:nvSpPr>
          <p:cNvPr id="4" name="Овальная выноска 3"/>
          <p:cNvSpPr/>
          <p:nvPr/>
        </p:nvSpPr>
        <p:spPr>
          <a:xfrm>
            <a:off x="214282" y="3357562"/>
            <a:ext cx="4643470" cy="3286148"/>
          </a:xfrm>
          <a:prstGeom prst="wedgeEllipseCallout">
            <a:avLst>
              <a:gd name="adj1" fmla="val 172"/>
              <a:gd name="adj2" fmla="val -72919"/>
            </a:avLst>
          </a:prstGeom>
          <a:solidFill>
            <a:schemeClr val="accent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If you are so nervous, we can do it in another way. Usually I prefer to work with a film camera? But at this case I can make the picture that can be e-mailed to you. Do you mind giving me you e-mail address – it’s saver. And I can use the camera with silicon-sensor.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15008" y="1779687"/>
            <a:ext cx="342899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latin typeface="Arial" pitchFamily="34" charset="0"/>
                <a:cs typeface="Arial" pitchFamily="34" charset="0"/>
              </a:rPr>
              <a:t>Если тебя это нервирует, можно поступить по-другому. Обычно я предпочитаю работать с пленочным фотоаппаратом, но в данном случае я могу сделать фотографию и выслать её по электронной почте. Ты не будешь возражать, чтобы дать мне свой электронный адрес – это безопаснее. И можно использовать камеру с кремниевой матрицей.</a:t>
            </a:r>
          </a:p>
          <a:p>
            <a:pPr algn="just"/>
            <a:r>
              <a:rPr lang="ru-RU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(игра слов: «</a:t>
            </a:r>
            <a:r>
              <a:rPr lang="en-US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silicon</a:t>
            </a:r>
            <a:r>
              <a:rPr lang="ru-RU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» – «кремний» и «силикон», применяемый в пластических операциях)</a:t>
            </a:r>
            <a:endParaRPr lang="ru-RU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P8573(1)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6235240" cy="6858000"/>
          </a:xfrm>
          <a:prstGeom prst="rect">
            <a:avLst/>
          </a:prstGeom>
        </p:spPr>
      </p:pic>
      <p:sp>
        <p:nvSpPr>
          <p:cNvPr id="4" name="Овальная выноска 3"/>
          <p:cNvSpPr/>
          <p:nvPr/>
        </p:nvSpPr>
        <p:spPr>
          <a:xfrm>
            <a:off x="3143240" y="4357694"/>
            <a:ext cx="2928958" cy="2286016"/>
          </a:xfrm>
          <a:prstGeom prst="wedgeEllipseCallout">
            <a:avLst>
              <a:gd name="adj1" fmla="val -39565"/>
              <a:gd name="adj2" fmla="val -106166"/>
            </a:avLst>
          </a:prstGeom>
          <a:solidFill>
            <a:schemeClr val="accent2">
              <a:lumMod val="60000"/>
              <a:lumOff val="40000"/>
              <a:alpha val="7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Silicon! Do you mean that I need plastic surgery? Do you mean I’m ugly and need to be improved?! Not at all!!!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15074" y="4429132"/>
            <a:ext cx="292892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latin typeface="Arial" pitchFamily="34" charset="0"/>
                <a:cs typeface="Arial" pitchFamily="34" charset="0"/>
              </a:rPr>
              <a:t>Силикон! Ты считаешь, что я нуждаюсь в пластической операции? Ты считаешь, что я уродка и меня нужно исправить?! Никогда!!!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P857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056416"/>
          </a:xfrm>
          <a:prstGeom prst="rect">
            <a:avLst/>
          </a:prstGeom>
        </p:spPr>
      </p:pic>
      <p:sp>
        <p:nvSpPr>
          <p:cNvPr id="3" name="Овальная выноска 2"/>
          <p:cNvSpPr/>
          <p:nvPr/>
        </p:nvSpPr>
        <p:spPr>
          <a:xfrm>
            <a:off x="2000232" y="4214818"/>
            <a:ext cx="2571768" cy="1643074"/>
          </a:xfrm>
          <a:prstGeom prst="wedgeEllipseCallout">
            <a:avLst>
              <a:gd name="adj1" fmla="val 118425"/>
              <a:gd name="adj2" fmla="val -137847"/>
            </a:avLst>
          </a:prstGeom>
          <a:solidFill>
            <a:schemeClr val="accent2">
              <a:lumMod val="60000"/>
              <a:lumOff val="40000"/>
              <a:alpha val="7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I’m absolutely perfect, and you are bulling me all the time!!!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6000768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Я само совершенство, а ты меня всё время травишь!!!</a:t>
            </a:r>
          </a:p>
          <a:p>
            <a:r>
              <a:rPr lang="ru-RU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(игра слов: «</a:t>
            </a:r>
            <a:r>
              <a:rPr lang="en-US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bulling</a:t>
            </a:r>
            <a:r>
              <a:rPr lang="ru-RU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» – «травить», «</a:t>
            </a:r>
            <a:r>
              <a:rPr lang="en-US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bull</a:t>
            </a:r>
            <a:r>
              <a:rPr lang="ru-RU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» – «буйвол, бык»)</a:t>
            </a:r>
            <a:endParaRPr lang="ru-RU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P8565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056416"/>
          </a:xfrm>
          <a:prstGeom prst="rect">
            <a:avLst/>
          </a:prstGeom>
        </p:spPr>
      </p:pic>
      <p:sp>
        <p:nvSpPr>
          <p:cNvPr id="3" name="Овальная выноска 2"/>
          <p:cNvSpPr/>
          <p:nvPr/>
        </p:nvSpPr>
        <p:spPr>
          <a:xfrm>
            <a:off x="4143372" y="285728"/>
            <a:ext cx="1928826" cy="1500198"/>
          </a:xfrm>
          <a:prstGeom prst="wedgeEllipseCallout">
            <a:avLst>
              <a:gd name="adj1" fmla="val -85623"/>
              <a:gd name="adj2" fmla="val 32024"/>
            </a:avLst>
          </a:prstGeom>
          <a:solidFill>
            <a:schemeClr val="accent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That’s enough!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6000768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Хватит!</a:t>
            </a:r>
          </a:p>
          <a:p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P8590(1)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6280727" cy="6858000"/>
          </a:xfrm>
          <a:prstGeom prst="rect">
            <a:avLst/>
          </a:prstGeom>
        </p:spPr>
      </p:pic>
      <p:sp>
        <p:nvSpPr>
          <p:cNvPr id="4" name="Овальная выноска 3"/>
          <p:cNvSpPr/>
          <p:nvPr/>
        </p:nvSpPr>
        <p:spPr>
          <a:xfrm>
            <a:off x="214282" y="3857628"/>
            <a:ext cx="5429288" cy="2786082"/>
          </a:xfrm>
          <a:prstGeom prst="wedgeEllipseCallout">
            <a:avLst>
              <a:gd name="adj1" fmla="val 8640"/>
              <a:gd name="adj2" fmla="val -76986"/>
            </a:avLst>
          </a:prstGeom>
          <a:solidFill>
            <a:schemeClr val="accent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I’m not bulling you cause I’m not a bull! I’ve nothing common with any animal!!! I just wanted to make a photo cause you looked so beautiful at the rays of the sun! But  I’m sick and tired speaking with you! You misunderstand me all the time!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86512" y="3164681"/>
            <a:ext cx="285748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latin typeface="Arial" pitchFamily="34" charset="0"/>
                <a:cs typeface="Arial" pitchFamily="34" charset="0"/>
              </a:rPr>
              <a:t>Я не травлю тебя, и я не буйвол! У меня нет ничего общего с животными!!! Я просто хотел тебя сфотографировать, потому что ты прекрасно выглядела в лучах солнца! Но мне до смерти надоел этот разговор! Ты постоянно понимаешь меня неправильно!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7384"/>
            <a:ext cx="9144000" cy="6056416"/>
          </a:xfrm>
          <a:prstGeom prst="rect">
            <a:avLst/>
          </a:prstGeom>
        </p:spPr>
      </p:pic>
      <p:sp>
        <p:nvSpPr>
          <p:cNvPr id="4" name="Овальная выноска 3"/>
          <p:cNvSpPr/>
          <p:nvPr/>
        </p:nvSpPr>
        <p:spPr>
          <a:xfrm>
            <a:off x="5572132" y="4143380"/>
            <a:ext cx="3286148" cy="1785974"/>
          </a:xfrm>
          <a:prstGeom prst="wedgeEllipseCallout">
            <a:avLst>
              <a:gd name="adj1" fmla="val -10643"/>
              <a:gd name="adj2" fmla="val -96892"/>
            </a:avLst>
          </a:prstGeom>
          <a:solidFill>
            <a:schemeClr val="accent2">
              <a:lumMod val="60000"/>
              <a:lumOff val="40000"/>
              <a:alpha val="7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You are going to shot me dead! You’re a murderer! You want to kill me! Go away! Help!!!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6072206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Ты собираешься меня застрелить! Ты убийца! Ты хочешь убить меня! Убирайся! Помогите!!!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P8596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056416"/>
          </a:xfrm>
          <a:prstGeom prst="rect">
            <a:avLst/>
          </a:prstGeom>
        </p:spPr>
      </p:pic>
      <p:sp>
        <p:nvSpPr>
          <p:cNvPr id="3" name="Овальная выноска 2"/>
          <p:cNvSpPr/>
          <p:nvPr/>
        </p:nvSpPr>
        <p:spPr>
          <a:xfrm>
            <a:off x="6500826" y="2500306"/>
            <a:ext cx="1714512" cy="1071570"/>
          </a:xfrm>
          <a:prstGeom prst="wedgeEllipseCallout">
            <a:avLst>
              <a:gd name="adj1" fmla="val -125721"/>
              <a:gd name="adj2" fmla="val -113854"/>
            </a:avLst>
          </a:prstGeom>
          <a:solidFill>
            <a:schemeClr val="accent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Never again!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So long!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6072206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Никогда больше!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Всего хорошего!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143116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Arial" pitchFamily="34" charset="0"/>
                <a:cs typeface="Arial" pitchFamily="34" charset="0"/>
              </a:rPr>
              <a:t>Благодарим за внимание!</a:t>
            </a:r>
            <a:endParaRPr lang="ru-RU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Улыбающееся лицо 4"/>
          <p:cNvSpPr/>
          <p:nvPr/>
        </p:nvSpPr>
        <p:spPr>
          <a:xfrm>
            <a:off x="3929058" y="3429000"/>
            <a:ext cx="1500198" cy="1500198"/>
          </a:xfrm>
          <a:prstGeom prst="smileyFace">
            <a:avLst/>
          </a:prstGeom>
          <a:solidFill>
            <a:srgbClr val="FFFF0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6072206"/>
            <a:ext cx="91440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Успокойся, дорогая! Никто не собирается причинять тебе вред. Это ужасное недоразумение. Я просто хочу тебя сфотографировать.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3(1)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056416"/>
          </a:xfrm>
          <a:prstGeom prst="rect">
            <a:avLst/>
          </a:prstGeom>
        </p:spPr>
      </p:pic>
      <p:sp>
        <p:nvSpPr>
          <p:cNvPr id="3" name="Овальная выноска 2"/>
          <p:cNvSpPr/>
          <p:nvPr/>
        </p:nvSpPr>
        <p:spPr>
          <a:xfrm>
            <a:off x="1643042" y="3714752"/>
            <a:ext cx="3786214" cy="2143140"/>
          </a:xfrm>
          <a:prstGeom prst="wedgeEllipseCallout">
            <a:avLst>
              <a:gd name="adj1" fmla="val -7147"/>
              <a:gd name="adj2" fmla="val -135769"/>
            </a:avLst>
          </a:prstGeom>
          <a:solidFill>
            <a:schemeClr val="accent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Calm down,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d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ear lady! Nobody is going to hurt you. It’s an awful misunderstanding. I just want to make a picture of you.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6072206"/>
            <a:ext cx="91440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(игра слов: выражение «</a:t>
            </a:r>
            <a:r>
              <a:rPr lang="en-US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to make a picture</a:t>
            </a:r>
            <a:r>
              <a:rPr lang="ru-RU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» можно перевести, как «сфотографировать» и как «нарисовать картину»)</a:t>
            </a:r>
            <a:endParaRPr lang="ru-RU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3(1)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056416"/>
          </a:xfrm>
          <a:prstGeom prst="rect">
            <a:avLst/>
          </a:prstGeom>
        </p:spPr>
      </p:pic>
      <p:sp>
        <p:nvSpPr>
          <p:cNvPr id="3" name="Овальная выноска 2"/>
          <p:cNvSpPr/>
          <p:nvPr/>
        </p:nvSpPr>
        <p:spPr>
          <a:xfrm>
            <a:off x="1643042" y="3714752"/>
            <a:ext cx="3786214" cy="2143140"/>
          </a:xfrm>
          <a:prstGeom prst="wedgeEllipseCallout">
            <a:avLst>
              <a:gd name="adj1" fmla="val -7147"/>
              <a:gd name="adj2" fmla="val -135769"/>
            </a:avLst>
          </a:prstGeom>
          <a:solidFill>
            <a:schemeClr val="accent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Calm down,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d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ear lady! Nobody is going to hurt you. It’s an awful misunderstanding. I just want to make a picture of you.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056416"/>
          </a:xfrm>
          <a:prstGeom prst="rect">
            <a:avLst/>
          </a:prstGeom>
        </p:spPr>
      </p:pic>
      <p:sp>
        <p:nvSpPr>
          <p:cNvPr id="3" name="Овальная выноска 2"/>
          <p:cNvSpPr/>
          <p:nvPr/>
        </p:nvSpPr>
        <p:spPr>
          <a:xfrm>
            <a:off x="6143636" y="3643314"/>
            <a:ext cx="2786082" cy="2214578"/>
          </a:xfrm>
          <a:prstGeom prst="wedgeEllipseCallout">
            <a:avLst>
              <a:gd name="adj1" fmla="val -60337"/>
              <a:gd name="adj2" fmla="val -77496"/>
            </a:avLst>
          </a:prstGeom>
          <a:solidFill>
            <a:schemeClr val="accent2">
              <a:lumMod val="60000"/>
              <a:lumOff val="40000"/>
              <a:alpha val="7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How are you going to do this? Are you going to draw my portrait? I don’t have any time!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6072206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И как ты собираешься это сделать? Ты собираешься рисовать мой портрет? Но у меня нет времени!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6072206"/>
            <a:ext cx="7598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Это не займет много времени. Я просто сделаю фотографию.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5(1)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056416"/>
          </a:xfrm>
          <a:prstGeom prst="rect">
            <a:avLst/>
          </a:prstGeom>
        </p:spPr>
      </p:pic>
      <p:sp>
        <p:nvSpPr>
          <p:cNvPr id="3" name="Овальная выноска 2"/>
          <p:cNvSpPr/>
          <p:nvPr/>
        </p:nvSpPr>
        <p:spPr>
          <a:xfrm>
            <a:off x="285720" y="1857364"/>
            <a:ext cx="2500330" cy="1684218"/>
          </a:xfrm>
          <a:prstGeom prst="wedgeEllipseCallout">
            <a:avLst>
              <a:gd name="adj1" fmla="val 51003"/>
              <a:gd name="adj2" fmla="val -51902"/>
            </a:avLst>
          </a:prstGeom>
          <a:solidFill>
            <a:schemeClr val="accent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It won’t take long time. I will just take the photo.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6(1)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056416"/>
          </a:xfrm>
          <a:prstGeom prst="rect">
            <a:avLst/>
          </a:prstGeom>
        </p:spPr>
      </p:pic>
      <p:sp>
        <p:nvSpPr>
          <p:cNvPr id="4" name="Овальная выноска 3"/>
          <p:cNvSpPr/>
          <p:nvPr/>
        </p:nvSpPr>
        <p:spPr>
          <a:xfrm>
            <a:off x="3714744" y="5000636"/>
            <a:ext cx="2071702" cy="898400"/>
          </a:xfrm>
          <a:prstGeom prst="wedgeEllipseCallout">
            <a:avLst>
              <a:gd name="adj1" fmla="val 26247"/>
              <a:gd name="adj2" fmla="val -132580"/>
            </a:avLst>
          </a:prstGeom>
          <a:solidFill>
            <a:schemeClr val="accent2">
              <a:lumMod val="60000"/>
              <a:lumOff val="40000"/>
              <a:alpha val="7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And then?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6143644"/>
            <a:ext cx="12516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А потом?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056416"/>
          </a:xfrm>
          <a:prstGeom prst="rect">
            <a:avLst/>
          </a:prstGeom>
        </p:spPr>
      </p:pic>
      <p:sp>
        <p:nvSpPr>
          <p:cNvPr id="3" name="Овальная выноска 2"/>
          <p:cNvSpPr/>
          <p:nvPr/>
        </p:nvSpPr>
        <p:spPr>
          <a:xfrm>
            <a:off x="3857620" y="285728"/>
            <a:ext cx="2643206" cy="1500198"/>
          </a:xfrm>
          <a:prstGeom prst="wedgeEllipseCallout">
            <a:avLst>
              <a:gd name="adj1" fmla="val -71571"/>
              <a:gd name="adj2" fmla="val 45230"/>
            </a:avLst>
          </a:prstGeom>
          <a:solidFill>
            <a:schemeClr val="accent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Then I will develop it… 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6000768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Затем я её проявлю…</a:t>
            </a:r>
          </a:p>
          <a:p>
            <a:r>
              <a:rPr lang="ru-RU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(игра слов: глагол «</a:t>
            </a:r>
            <a:r>
              <a:rPr lang="en-US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to develop</a:t>
            </a:r>
            <a:r>
              <a:rPr lang="ru-RU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» можно перевести как «проявить» и как «развить»)</a:t>
            </a:r>
            <a:endParaRPr lang="ru-RU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55e1844079ba11d65e332cf4a0b2de3d93e36cad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284</TotalTime>
  <Words>1366</Words>
  <Application>Microsoft Office PowerPoint</Application>
  <PresentationFormat>Экран (4:3)</PresentationFormat>
  <Paragraphs>74</Paragraphs>
  <Slides>31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English</dc:creator>
  <cp:lastModifiedBy>ринат</cp:lastModifiedBy>
  <cp:revision>34</cp:revision>
  <dcterms:created xsi:type="dcterms:W3CDTF">2015-04-22T11:22:57Z</dcterms:created>
  <dcterms:modified xsi:type="dcterms:W3CDTF">2016-05-21T04:54:51Z</dcterms:modified>
</cp:coreProperties>
</file>