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7" r:id="rId1"/>
    <p:sldMasterId id="2147483921" r:id="rId2"/>
    <p:sldMasterId id="2147483935" r:id="rId3"/>
  </p:sldMasterIdLst>
  <p:notesMasterIdLst>
    <p:notesMasterId r:id="rId26"/>
  </p:notesMasterIdLst>
  <p:handoutMasterIdLst>
    <p:handoutMasterId r:id="rId27"/>
  </p:handoutMasterIdLst>
  <p:sldIdLst>
    <p:sldId id="314" r:id="rId4"/>
    <p:sldId id="331" r:id="rId5"/>
    <p:sldId id="315" r:id="rId6"/>
    <p:sldId id="317" r:id="rId7"/>
    <p:sldId id="319" r:id="rId8"/>
    <p:sldId id="321" r:id="rId9"/>
    <p:sldId id="322" r:id="rId10"/>
    <p:sldId id="324" r:id="rId11"/>
    <p:sldId id="326" r:id="rId12"/>
    <p:sldId id="329" r:id="rId13"/>
    <p:sldId id="288" r:id="rId14"/>
    <p:sldId id="289" r:id="rId15"/>
    <p:sldId id="299" r:id="rId16"/>
    <p:sldId id="327" r:id="rId17"/>
    <p:sldId id="278" r:id="rId18"/>
    <p:sldId id="301" r:id="rId19"/>
    <p:sldId id="297" r:id="rId20"/>
    <p:sldId id="330" r:id="rId21"/>
    <p:sldId id="298" r:id="rId22"/>
    <p:sldId id="328" r:id="rId23"/>
    <p:sldId id="294" r:id="rId24"/>
    <p:sldId id="332" r:id="rId25"/>
  </p:sldIdLst>
  <p:sldSz cx="9144000" cy="6858000" type="screen4x3"/>
  <p:notesSz cx="6858000" cy="9144000"/>
  <p:custDataLst>
    <p:tags r:id="rId28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2C94"/>
    <a:srgbClr val="0000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94659" autoAdjust="0"/>
  </p:normalViewPr>
  <p:slideViewPr>
    <p:cSldViewPr>
      <p:cViewPr>
        <p:scale>
          <a:sx n="70" d="100"/>
          <a:sy n="70" d="100"/>
        </p:scale>
        <p:origin x="-2058" y="-8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76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Ответы учителей</a:t>
            </a:r>
          </a:p>
        </c:rich>
      </c:tx>
      <c:layout>
        <c:manualLayout>
          <c:xMode val="edge"/>
          <c:yMode val="edge"/>
          <c:x val="0.30755555555555558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793963254593182E-2"/>
          <c:y val="6.6470669494486559E-2"/>
          <c:w val="0.80581846019247594"/>
          <c:h val="0.6996114185417224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Вы, знаете, что такое 3D ручка?</c:v>
                </c:pt>
                <c:pt idx="1">
                  <c:v>Вы, хотели бы изучить процесс использования 3D ручки?</c:v>
                </c:pt>
                <c:pt idx="2">
                  <c:v>Нашли бы Вы ей применение?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6</c:v>
                </c:pt>
                <c:pt idx="2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Вы, знаете, что такое 3D ручка?</c:v>
                </c:pt>
                <c:pt idx="1">
                  <c:v>Вы, хотели бы изучить процесс использования 3D ручки?</c:v>
                </c:pt>
                <c:pt idx="2">
                  <c:v>Нашли бы Вы ей применение?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4245632"/>
        <c:axId val="244247168"/>
        <c:axId val="0"/>
      </c:bar3DChart>
      <c:catAx>
        <c:axId val="244245632"/>
        <c:scaling>
          <c:orientation val="minMax"/>
        </c:scaling>
        <c:delete val="0"/>
        <c:axPos val="b"/>
        <c:majorTickMark val="out"/>
        <c:minorTickMark val="none"/>
        <c:tickLblPos val="nextTo"/>
        <c:crossAx val="244247168"/>
        <c:crosses val="autoZero"/>
        <c:auto val="1"/>
        <c:lblAlgn val="ctr"/>
        <c:lblOffset val="100"/>
        <c:noMultiLvlLbl val="0"/>
      </c:catAx>
      <c:valAx>
        <c:axId val="244247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42456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Ответы учащихся</a:t>
            </a:r>
          </a:p>
        </c:rich>
      </c:tx>
      <c:layout>
        <c:manualLayout>
          <c:xMode val="edge"/>
          <c:yMode val="edge"/>
          <c:x val="0.49762526385957118"/>
          <c:y val="5.742256028399945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Лист1!$B$6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cat>
            <c:strRef>
              <c:f>Лист1!$A$7:$A$9</c:f>
              <c:strCache>
                <c:ptCount val="3"/>
                <c:pt idx="0">
                  <c:v>Вы, знаете, что такое 3D ручка?</c:v>
                </c:pt>
                <c:pt idx="1">
                  <c:v>Вы, хотели бы изучить процесс использования 3D ручки?</c:v>
                </c:pt>
                <c:pt idx="2">
                  <c:v>Нашли бы Вы ей применение?</c:v>
                </c:pt>
              </c:strCache>
            </c:strRef>
          </c:cat>
          <c:val>
            <c:numRef>
              <c:f>Лист1!$B$7:$B$9</c:f>
              <c:numCache>
                <c:formatCode>General</c:formatCode>
                <c:ptCount val="3"/>
                <c:pt idx="0">
                  <c:v>22</c:v>
                </c:pt>
                <c:pt idx="1">
                  <c:v>12</c:v>
                </c:pt>
                <c:pt idx="2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Лист1!$C$6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cat>
            <c:strRef>
              <c:f>Лист1!$A$7:$A$9</c:f>
              <c:strCache>
                <c:ptCount val="3"/>
                <c:pt idx="0">
                  <c:v>Вы, знаете, что такое 3D ручка?</c:v>
                </c:pt>
                <c:pt idx="1">
                  <c:v>Вы, хотели бы изучить процесс использования 3D ручки?</c:v>
                </c:pt>
                <c:pt idx="2">
                  <c:v>Нашли бы Вы ей применение?</c:v>
                </c:pt>
              </c:strCache>
            </c:strRef>
          </c:cat>
          <c:val>
            <c:numRef>
              <c:f>Лист1!$C$7:$C$9</c:f>
              <c:numCache>
                <c:formatCode>General</c:formatCode>
                <c:ptCount val="3"/>
                <c:pt idx="0">
                  <c:v>0</c:v>
                </c:pt>
                <c:pt idx="1">
                  <c:v>10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4940800"/>
        <c:axId val="244942336"/>
        <c:axId val="0"/>
      </c:bar3DChart>
      <c:catAx>
        <c:axId val="244940800"/>
        <c:scaling>
          <c:orientation val="minMax"/>
        </c:scaling>
        <c:delete val="0"/>
        <c:axPos val="b"/>
        <c:majorTickMark val="out"/>
        <c:minorTickMark val="none"/>
        <c:tickLblPos val="nextTo"/>
        <c:crossAx val="244942336"/>
        <c:crosses val="autoZero"/>
        <c:auto val="1"/>
        <c:lblAlgn val="ctr"/>
        <c:lblOffset val="100"/>
        <c:noMultiLvlLbl val="0"/>
      </c:catAx>
      <c:valAx>
        <c:axId val="2449423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449408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A6EB2E2-6858-4DA6-8311-02EB77E9E6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0473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FB90E-9CB3-492C-93CE-26C8A75D2C16}" type="datetimeFigureOut">
              <a:rPr lang="ru-RU" smtClean="0"/>
              <a:t>09.05.2019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58519-0824-4DA7-AC9D-CEEB52877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157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58519-0824-4DA7-AC9D-CEEB5287793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813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58519-0824-4DA7-AC9D-CEEB5287793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04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58519-0824-4DA7-AC9D-CEEB5287793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04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58519-0824-4DA7-AC9D-CEEB5287793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415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A22B5-BDCE-4207-9290-CAC130203C5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224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41005-A228-489C-9413-67BF61A803B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8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A5884-2F52-4524-B1E2-A170E4D0C4D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03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8BB49-F32A-44A5-9E2D-467F17359A9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58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64DAA-20E4-42F1-9DEE-428F17C0E68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33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A22B5-BDCE-4207-9290-CAC130203C5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230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ACB00-CE01-4C89-AAFC-8869C0B07E0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72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9C442-B97B-4E3E-A9D4-26E562F2D25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838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65FF9-DE40-48E8-8386-813B11E1A51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949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F736F-23C4-44B3-8734-35E2696BFD0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36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8A815-7FCD-47C6-B8A8-91AABBFF653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83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ACB00-CE01-4C89-AAFC-8869C0B07E0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25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84BBF-6601-436F-9231-80AEA27CCF5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60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61CAE-7FA3-4BAF-96A4-213A8D1B905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85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E119C-B422-41E5-9A3B-BF734C31329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179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41005-A228-489C-9413-67BF61A803B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806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A5884-2F52-4524-B1E2-A170E4D0C4D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3600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8BB49-F32A-44A5-9E2D-467F17359A9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105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64DAA-20E4-42F1-9DEE-428F17C0E68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879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C21A6-E704-47E6-90C2-4AB942F2E75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3190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D9334-9EF0-48E3-95B0-E2C62DACF73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2369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32FF35-5BC4-44E5-948F-495FD26D7DA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977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9C442-B97B-4E3E-A9D4-26E562F2D25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5127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2F800-2959-4177-9526-9D319202965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17424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EF206-FAB1-4F85-84FC-0284D0FEC06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23591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8FC564-EB83-43C6-9C3A-B566FBA9844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87463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B8631-A15C-4ADF-893C-4E884C608CD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2697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A81B1-33C5-47ED-A502-01ABB5909EF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00022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2FB96-0F63-4563-B935-ED531BBF423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06340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DD0E8-31E6-4F5C-9EB4-FCB5F0F2DB0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6400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5B0412-877A-4467-BD82-56E20E331ED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4281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C82B8-FAA8-4B2E-9BAD-F7B9764500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773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65FF9-DE40-48E8-8386-813B11E1A51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453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F736F-23C4-44B3-8734-35E2696BFD0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223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8A815-7FCD-47C6-B8A8-91AABBFF653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918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84BBF-6601-436F-9231-80AEA27CCF5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61CAE-7FA3-4BAF-96A4-213A8D1B905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74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E119C-B422-41E5-9A3B-BF734C31329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1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1" hangingPunct="1">
              <a:defRPr/>
            </a:pPr>
            <a:endParaRPr lang="ru-RU" alt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1" hangingPunct="1">
              <a:defRPr/>
            </a:pPr>
            <a:endParaRPr lang="ru-RU" alt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1" hangingPunct="1">
              <a:defRPr/>
            </a:pPr>
            <a:fld id="{22034951-D3F7-40AC-A5D3-F05311FB0FCD}" type="slidenum">
              <a:rPr lang="ru-RU" altLang="ru-RU">
                <a:solidFill>
                  <a:srgbClr val="000000"/>
                </a:solidFill>
                <a:cs typeface="+mn-cs"/>
              </a:rPr>
              <a:pPr eaLnBrk="1" hangingPunct="1">
                <a:defRPr/>
              </a:pPr>
              <a:t>‹#›</a:t>
            </a:fld>
            <a:endParaRPr lang="ru-RU" altLang="ru-RU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28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1" hangingPunct="1">
              <a:defRPr/>
            </a:pPr>
            <a:endParaRPr lang="ru-RU" alt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1" hangingPunct="1">
              <a:defRPr/>
            </a:pPr>
            <a:endParaRPr lang="ru-RU" alt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1" hangingPunct="1">
              <a:defRPr/>
            </a:pPr>
            <a:fld id="{22034951-D3F7-40AC-A5D3-F05311FB0FCD}" type="slidenum">
              <a:rPr lang="ru-RU" altLang="ru-RU">
                <a:solidFill>
                  <a:srgbClr val="000000"/>
                </a:solidFill>
                <a:cs typeface="+mn-cs"/>
              </a:rPr>
              <a:pPr eaLnBrk="1" hangingPunct="1">
                <a:defRPr/>
              </a:pPr>
              <a:t>‹#›</a:t>
            </a:fld>
            <a:endParaRPr lang="ru-RU" altLang="ru-RU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79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F3EE9B-DCFF-4AFC-A3F9-E51428E23F3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906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3.xml"/><Relationship Id="rId6" Type="http://schemas.openxmlformats.org/officeDocument/2006/relationships/chart" Target="../charts/chart2.xml"/><Relationship Id="rId5" Type="http://schemas.openxmlformats.org/officeDocument/2006/relationships/image" Target="../media/image44.jpeg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16.jpg"/><Relationship Id="rId7" Type="http://schemas.openxmlformats.org/officeDocument/2006/relationships/image" Target="../media/image47.jpg"/><Relationship Id="rId12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6" Type="http://schemas.microsoft.com/office/2007/relationships/hdphoto" Target="../media/hdphoto1.wdp"/><Relationship Id="rId11" Type="http://schemas.openxmlformats.org/officeDocument/2006/relationships/image" Target="../media/image50.jpeg"/><Relationship Id="rId5" Type="http://schemas.openxmlformats.org/officeDocument/2006/relationships/image" Target="../media/image46.jpeg"/><Relationship Id="rId10" Type="http://schemas.microsoft.com/office/2007/relationships/hdphoto" Target="../media/hdphoto2.wdp"/><Relationship Id="rId4" Type="http://schemas.openxmlformats.org/officeDocument/2006/relationships/image" Target="../media/image45.jpg"/><Relationship Id="rId9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340768"/>
            <a:ext cx="8348464" cy="1871662"/>
          </a:xfrm>
        </p:spPr>
        <p:txBody>
          <a:bodyPr/>
          <a:lstStyle/>
          <a:p>
            <a:pPr eaLnBrk="1" hangingPunct="1"/>
            <a:r>
              <a:rPr lang="ru-RU" altLang="ru-RU" sz="6600" b="1" dirty="0" smtClean="0">
                <a:latin typeface="Monotype Corsiva" panose="03010101010201010101" pitchFamily="66" charset="0"/>
              </a:rPr>
              <a:t>«Ручка: вчера и сегодня»</a:t>
            </a:r>
          </a:p>
        </p:txBody>
      </p:sp>
      <p:sp>
        <p:nvSpPr>
          <p:cNvPr id="205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3923928" y="4293096"/>
            <a:ext cx="5228128" cy="1800001"/>
          </a:xfrm>
          <a:noFill/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ru-RU" altLang="ru-RU" sz="2800" b="1" dirty="0" smtClean="0">
                <a:latin typeface="Monotype Corsiva" panose="03010101010201010101" pitchFamily="66" charset="0"/>
              </a:rPr>
              <a:t>Выполнил: </a:t>
            </a:r>
            <a:r>
              <a:rPr lang="ru-RU" altLang="ru-RU" sz="2800" b="1" dirty="0" err="1" smtClean="0">
                <a:latin typeface="Monotype Corsiva" panose="03010101010201010101" pitchFamily="66" charset="0"/>
              </a:rPr>
              <a:t>Крыпаев</a:t>
            </a:r>
            <a:r>
              <a:rPr lang="ru-RU" altLang="ru-RU" sz="2800" b="1" dirty="0" smtClean="0">
                <a:latin typeface="Monotype Corsiva" panose="03010101010201010101" pitchFamily="66" charset="0"/>
              </a:rPr>
              <a:t> Егор</a:t>
            </a:r>
          </a:p>
          <a:p>
            <a:pPr algn="l" eaLnBrk="1" hangingPunct="1">
              <a:lnSpc>
                <a:spcPct val="90000"/>
              </a:lnSpc>
            </a:pPr>
            <a:r>
              <a:rPr lang="ru-RU" altLang="ru-RU" sz="2800" b="1" smtClean="0">
                <a:latin typeface="Monotype Corsiva" panose="03010101010201010101" pitchFamily="66" charset="0"/>
              </a:rPr>
              <a:t>ученик 7Г </a:t>
            </a:r>
            <a:r>
              <a:rPr lang="ru-RU" altLang="ru-RU" sz="2800" b="1" dirty="0">
                <a:latin typeface="Monotype Corsiva" panose="03010101010201010101" pitchFamily="66" charset="0"/>
              </a:rPr>
              <a:t>класса, ГБОУ </a:t>
            </a:r>
            <a:r>
              <a:rPr lang="ru-RU" altLang="ru-RU" sz="2800" b="1" dirty="0" smtClean="0">
                <a:latin typeface="Monotype Corsiva" panose="03010101010201010101" pitchFamily="66" charset="0"/>
              </a:rPr>
              <a:t>СОШ №2  </a:t>
            </a:r>
          </a:p>
          <a:p>
            <a:pPr algn="l" eaLnBrk="1" hangingPunct="1">
              <a:lnSpc>
                <a:spcPct val="90000"/>
              </a:lnSpc>
            </a:pPr>
            <a:r>
              <a:rPr lang="ru-RU" altLang="ru-RU" sz="2800" b="1" dirty="0" smtClean="0">
                <a:latin typeface="Monotype Corsiva" panose="03010101010201010101" pitchFamily="66" charset="0"/>
              </a:rPr>
              <a:t>Научный руководитель:</a:t>
            </a:r>
          </a:p>
          <a:p>
            <a:pPr algn="l" eaLnBrk="1" hangingPunct="1">
              <a:lnSpc>
                <a:spcPct val="90000"/>
              </a:lnSpc>
            </a:pPr>
            <a:r>
              <a:rPr lang="ru-RU" altLang="ru-RU" sz="2800" b="1" dirty="0" err="1" smtClean="0">
                <a:latin typeface="Monotype Corsiva" panose="03010101010201010101" pitchFamily="66" charset="0"/>
              </a:rPr>
              <a:t>Крыпаева</a:t>
            </a:r>
            <a:r>
              <a:rPr lang="ru-RU" altLang="ru-RU" sz="2800" b="1" dirty="0" smtClean="0">
                <a:latin typeface="Monotype Corsiva" panose="03010101010201010101" pitchFamily="66" charset="0"/>
              </a:rPr>
              <a:t> В. Б.</a:t>
            </a:r>
          </a:p>
        </p:txBody>
      </p:sp>
    </p:spTree>
    <p:extLst>
      <p:ext uri="{BB962C8B-B14F-4D97-AF65-F5344CB8AC3E}">
        <p14:creationId xmlns:p14="http://schemas.microsoft.com/office/powerpoint/2010/main" val="313531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набор 3d ручк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206" r="25685"/>
          <a:stretch/>
        </p:blipFill>
        <p:spPr bwMode="auto">
          <a:xfrm>
            <a:off x="323528" y="116631"/>
            <a:ext cx="4061048" cy="507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.dns-shop.ru/up/blog/cache/content_blog/16032_14.149457133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1" t="20935" r="29216" b="3874"/>
          <a:stretch/>
        </p:blipFill>
        <p:spPr bwMode="auto">
          <a:xfrm>
            <a:off x="4193064" y="1700808"/>
            <a:ext cx="477142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tehnoprosto.ru/wp-content/uploads/2017/09/Infitary-M508-300x3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4" t="12290" r="3957" b="9774"/>
          <a:stretch/>
        </p:blipFill>
        <p:spPr bwMode="auto">
          <a:xfrm>
            <a:off x="1465653" y="4396730"/>
            <a:ext cx="2918923" cy="249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4048" y="5877272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Monotype Corsiva" panose="03010101010201010101" pitchFamily="66" charset="0"/>
                <a:sym typeface="Symbol"/>
              </a:rPr>
              <a:t></a:t>
            </a:r>
            <a:r>
              <a:rPr lang="en-US" sz="4800" b="1" dirty="0" smtClean="0">
                <a:latin typeface="Monotype Corsiva" panose="03010101010201010101" pitchFamily="66" charset="0"/>
              </a:rPr>
              <a:t>3D </a:t>
            </a:r>
            <a:r>
              <a:rPr lang="ru-RU" sz="4800" b="1" dirty="0">
                <a:latin typeface="Monotype Corsiva" panose="03010101010201010101" pitchFamily="66" charset="0"/>
              </a:rPr>
              <a:t>принтер</a:t>
            </a:r>
          </a:p>
          <a:p>
            <a:endParaRPr lang="ru-RU" sz="4800" b="1" dirty="0">
              <a:latin typeface="Monotype Corsiva" panose="03010101010201010101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9912" y="0"/>
            <a:ext cx="5364088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Monotype Corsiva" panose="03010101010201010101" pitchFamily="66" charset="0"/>
                <a:sym typeface="Symbol"/>
              </a:rPr>
              <a:t></a:t>
            </a:r>
            <a:r>
              <a:rPr lang="ru-RU" sz="4800" b="1" dirty="0" smtClean="0">
                <a:latin typeface="Monotype Corsiva" panose="03010101010201010101" pitchFamily="66" charset="0"/>
                <a:sym typeface="Symbol"/>
              </a:rPr>
              <a:t>холодная </a:t>
            </a:r>
            <a:r>
              <a:rPr lang="en-US" sz="4800" b="1" dirty="0" smtClean="0">
                <a:latin typeface="Monotype Corsiva" panose="03010101010201010101" pitchFamily="66" charset="0"/>
              </a:rPr>
              <a:t>3D </a:t>
            </a:r>
            <a:r>
              <a:rPr lang="ru-RU" sz="4800" b="1" dirty="0" smtClean="0">
                <a:latin typeface="Monotype Corsiva" panose="03010101010201010101" pitchFamily="66" charset="0"/>
              </a:rPr>
              <a:t>ручка</a:t>
            </a:r>
            <a:endParaRPr lang="ru-RU" sz="4800" b="1" dirty="0">
              <a:latin typeface="Monotype Corsiva" panose="03010101010201010101" pitchFamily="66" charset="0"/>
            </a:endParaRPr>
          </a:p>
          <a:p>
            <a:r>
              <a:rPr lang="ru-RU" sz="4800" b="1" dirty="0" smtClean="0">
                <a:latin typeface="Monotype Corsiva" panose="03010101010201010101" pitchFamily="66" charset="0"/>
              </a:rPr>
              <a:t>   горячая </a:t>
            </a:r>
            <a:r>
              <a:rPr lang="en-US" sz="4800" b="1" dirty="0" smtClean="0">
                <a:latin typeface="Monotype Corsiva" panose="03010101010201010101" pitchFamily="66" charset="0"/>
              </a:rPr>
              <a:t>3D </a:t>
            </a:r>
            <a:r>
              <a:rPr lang="ru-RU" sz="4800" b="1" dirty="0" smtClean="0">
                <a:latin typeface="Monotype Corsiva" panose="03010101010201010101" pitchFamily="66" charset="0"/>
              </a:rPr>
              <a:t>ручка </a:t>
            </a:r>
            <a:r>
              <a:rPr lang="ru-RU" sz="8800" b="1" baseline="-25000" dirty="0" smtClean="0">
                <a:latin typeface="Monotype Corsiva" panose="03010101010201010101" pitchFamily="66" charset="0"/>
                <a:sym typeface="Symbol"/>
              </a:rPr>
              <a:t></a:t>
            </a:r>
            <a:endParaRPr lang="ru-RU" sz="8800" b="1" baseline="-25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30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41438"/>
            <a:ext cx="7920038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871353" y="338207"/>
            <a:ext cx="56886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b="1" dirty="0">
                <a:latin typeface="Monotype Corsiva" panose="03010101010201010101" pitchFamily="66" charset="0"/>
              </a:rPr>
              <a:t>Устройство 3</a:t>
            </a:r>
            <a:r>
              <a:rPr lang="en-US" altLang="ru-RU" sz="4400" b="1" dirty="0">
                <a:latin typeface="Monotype Corsiva" panose="03010101010201010101" pitchFamily="66" charset="0"/>
              </a:rPr>
              <a:t>D</a:t>
            </a:r>
            <a:r>
              <a:rPr lang="ru-RU" altLang="ru-RU" sz="4400" b="1" dirty="0">
                <a:latin typeface="Monotype Corsiva" panose="03010101010201010101" pitchFamily="66" charset="0"/>
              </a:rPr>
              <a:t> ручки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648"/>
            <a:ext cx="9144000" cy="95567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b="1" dirty="0" smtClean="0">
                <a:latin typeface="Monotype Corsiva" panose="03010101010201010101" pitchFamily="66" charset="0"/>
                <a:cs typeface="Times New Roman" pitchFamily="18" charset="0"/>
              </a:rPr>
              <a:t>Набор инструментов для рисования </a:t>
            </a:r>
            <a:r>
              <a:rPr lang="en-US" altLang="ru-RU" b="1" dirty="0" smtClean="0">
                <a:latin typeface="Monotype Corsiva" panose="03010101010201010101" pitchFamily="66" charset="0"/>
                <a:cs typeface="Times New Roman" pitchFamily="18" charset="0"/>
              </a:rPr>
              <a:t/>
            </a:r>
            <a:br>
              <a:rPr lang="en-US" altLang="ru-RU" b="1" dirty="0" smtClean="0">
                <a:latin typeface="Monotype Corsiva" panose="03010101010201010101" pitchFamily="66" charset="0"/>
                <a:cs typeface="Times New Roman" pitchFamily="18" charset="0"/>
              </a:rPr>
            </a:br>
            <a:r>
              <a:rPr lang="ru-RU" altLang="ru-RU" b="1" dirty="0" smtClean="0">
                <a:latin typeface="Monotype Corsiva" panose="03010101010201010101" pitchFamily="66" charset="0"/>
                <a:cs typeface="Times New Roman" pitchFamily="18" charset="0"/>
              </a:rPr>
              <a:t>3</a:t>
            </a:r>
            <a:r>
              <a:rPr lang="en-US" altLang="ru-RU" b="1" dirty="0" smtClean="0">
                <a:latin typeface="Monotype Corsiva" panose="03010101010201010101" pitchFamily="66" charset="0"/>
                <a:cs typeface="Times New Roman" pitchFamily="18" charset="0"/>
              </a:rPr>
              <a:t>D</a:t>
            </a:r>
            <a:r>
              <a:rPr lang="ru-RU" altLang="ru-RU" b="1" dirty="0" smtClean="0">
                <a:latin typeface="Monotype Corsiva" panose="03010101010201010101" pitchFamily="66" charset="0"/>
                <a:cs typeface="Times New Roman" pitchFamily="18" charset="0"/>
              </a:rPr>
              <a:t> ручкой</a:t>
            </a:r>
            <a:endParaRPr lang="ru-RU" altLang="ru-RU" b="1" dirty="0" smtClean="0">
              <a:latin typeface="Monotype Corsiva" panose="03010101010201010101" pitchFamily="66" charset="0"/>
            </a:endParaRP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35100"/>
            <a:ext cx="6011863" cy="576263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alt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endParaRPr lang="ru-RU" altLang="ru-RU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148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36838"/>
            <a:ext cx="1584325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2"/>
          <a:stretch/>
        </p:blipFill>
        <p:spPr bwMode="auto">
          <a:xfrm>
            <a:off x="3117553" y="1720289"/>
            <a:ext cx="3432769" cy="310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Box 6"/>
          <p:cNvSpPr txBox="1">
            <a:spLocks noChangeArrowheads="1"/>
          </p:cNvSpPr>
          <p:nvPr/>
        </p:nvSpPr>
        <p:spPr bwMode="auto">
          <a:xfrm>
            <a:off x="576263" y="1776413"/>
            <a:ext cx="2374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/>
              <a:t>Ножницы для нарезки пластика</a:t>
            </a:r>
          </a:p>
        </p:txBody>
      </p:sp>
      <p:sp>
        <p:nvSpPr>
          <p:cNvPr id="6155" name="TextBox 19"/>
          <p:cNvSpPr txBox="1">
            <a:spLocks noChangeArrowheads="1"/>
          </p:cNvSpPr>
          <p:nvPr/>
        </p:nvSpPr>
        <p:spPr bwMode="auto">
          <a:xfrm>
            <a:off x="107950" y="5162549"/>
            <a:ext cx="2447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/>
              <a:t>Планшеты и трафареты для создания рисунков</a:t>
            </a:r>
          </a:p>
        </p:txBody>
      </p:sp>
      <p:sp>
        <p:nvSpPr>
          <p:cNvPr id="6156" name="TextBox 20"/>
          <p:cNvSpPr txBox="1">
            <a:spLocks noChangeArrowheads="1"/>
          </p:cNvSpPr>
          <p:nvPr/>
        </p:nvSpPr>
        <p:spPr bwMode="auto">
          <a:xfrm>
            <a:off x="6826594" y="2938462"/>
            <a:ext cx="20272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/>
              <a:t>Шпатель для снятия готового рисунка</a:t>
            </a:r>
          </a:p>
        </p:txBody>
      </p:sp>
      <p:pic>
        <p:nvPicPr>
          <p:cNvPr id="6151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68195"/>
            <a:ext cx="2444179" cy="222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1" b="12245"/>
          <a:stretch/>
        </p:blipFill>
        <p:spPr bwMode="auto">
          <a:xfrm>
            <a:off x="2051720" y="4652192"/>
            <a:ext cx="2592288" cy="219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42294" y="323473"/>
            <a:ext cx="4702175" cy="72072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dirty="0" smtClean="0">
                <a:latin typeface="Times New Roman" pitchFamily="18" charset="0"/>
              </a:rPr>
              <a:t> </a:t>
            </a:r>
            <a:r>
              <a:rPr lang="en-US" altLang="ru-RU" b="1" dirty="0" smtClean="0">
                <a:solidFill>
                  <a:srgbClr val="000000"/>
                </a:solidFill>
                <a:cs typeface="Times New Roman" pitchFamily="18" charset="0"/>
              </a:rPr>
              <a:t>ABS</a:t>
            </a:r>
            <a:r>
              <a:rPr lang="ru-RU" altLang="ru-RU" b="1" dirty="0" smtClean="0">
                <a:solidFill>
                  <a:srgbClr val="000000"/>
                </a:solidFill>
                <a:cs typeface="Times New Roman" pitchFamily="18" charset="0"/>
              </a:rPr>
              <a:t> пластик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4078" y="1052736"/>
            <a:ext cx="8158608" cy="2751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400" spc="1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spc="100" dirty="0">
                <a:solidFill>
                  <a:srgbClr val="000000"/>
                </a:solidFill>
                <a:cs typeface="Times New Roman" panose="02020603050405020304" pitchFamily="18" charset="0"/>
              </a:rPr>
              <a:t>Ударопрочный термопластик, завоевавший высокую популярность в промышленности и в производстве.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spc="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ABS </a:t>
            </a:r>
            <a:r>
              <a:rPr lang="ru-RU" altLang="ru-RU" sz="2400" spc="100" dirty="0">
                <a:solidFill>
                  <a:srgbClr val="000000"/>
                </a:solidFill>
                <a:cs typeface="Times New Roman" panose="02020603050405020304" pitchFamily="18" charset="0"/>
              </a:rPr>
              <a:t>пластик легко поддаётся обработке и применяется для создания самых разных вещей, </a:t>
            </a:r>
            <a:r>
              <a:rPr lang="ru-RU" altLang="ru-RU" sz="2400" spc="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детали. </a:t>
            </a:r>
            <a:r>
              <a:rPr lang="ru-RU" altLang="ru-RU" sz="2400" spc="100" dirty="0">
                <a:solidFill>
                  <a:srgbClr val="000000"/>
                </a:solidFill>
                <a:cs typeface="Times New Roman" panose="02020603050405020304" pitchFamily="18" charset="0"/>
              </a:rPr>
              <a:t>Готовую модель можно легко отшлифовать и покрасить аэрозольной или акриловой краской. Имеет более высокую температуру плавления. </a:t>
            </a:r>
          </a:p>
        </p:txBody>
      </p:sp>
      <p:pic>
        <p:nvPicPr>
          <p:cNvPr id="4098" name="Picture 2" descr="Катушки с разноцветным пластиком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67285"/>
            <a:ext cx="5659388" cy="282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90829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9792" y="836712"/>
            <a:ext cx="45352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atin typeface="Monotype Corsiva" panose="03010101010201010101" pitchFamily="66" charset="0"/>
                <a:ea typeface="SimHei" panose="02010609060101010101" pitchFamily="49" charset="-122"/>
                <a:cs typeface="Times New Roman" panose="02020603050405020304" pitchFamily="18" charset="0"/>
              </a:rPr>
              <a:t>Сравнение </a:t>
            </a:r>
            <a:r>
              <a:rPr lang="ru-RU" sz="4400" b="1" dirty="0" smtClean="0">
                <a:latin typeface="Monotype Corsiva" panose="03010101010201010101" pitchFamily="66" charset="0"/>
                <a:ea typeface="SimHei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sz="4400" b="1" dirty="0" smtClean="0">
                <a:latin typeface="Monotype Corsiva" panose="03010101010201010101" pitchFamily="66" charset="0"/>
                <a:ea typeface="SimHei" panose="02010609060101010101" pitchFamily="49" charset="-122"/>
                <a:cs typeface="Times New Roman" panose="02020603050405020304" pitchFamily="18" charset="0"/>
              </a:rPr>
              <a:t>D </a:t>
            </a:r>
            <a:r>
              <a:rPr lang="ru-RU" sz="4400" b="1" dirty="0">
                <a:latin typeface="Monotype Corsiva" panose="03010101010201010101" pitchFamily="66" charset="0"/>
                <a:ea typeface="SimHei" panose="02010609060101010101" pitchFamily="49" charset="-122"/>
                <a:cs typeface="Times New Roman" panose="02020603050405020304" pitchFamily="18" charset="0"/>
              </a:rPr>
              <a:t>ручек:</a:t>
            </a:r>
          </a:p>
        </p:txBody>
      </p:sp>
    </p:spTree>
    <p:extLst>
      <p:ext uri="{BB962C8B-B14F-4D97-AF65-F5344CB8AC3E}">
        <p14:creationId xmlns:p14="http://schemas.microsoft.com/office/powerpoint/2010/main" val="358515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82600"/>
            <a:ext cx="8229600" cy="788988"/>
          </a:xfrm>
        </p:spPr>
        <p:txBody>
          <a:bodyPr>
            <a:normAutofit/>
          </a:bodyPr>
          <a:lstStyle/>
          <a:p>
            <a:r>
              <a:rPr lang="ru-RU" altLang="ru-RU" b="1" dirty="0" smtClean="0">
                <a:latin typeface="Monotype Corsiva" panose="03010101010201010101" pitchFamily="66" charset="0"/>
              </a:rPr>
              <a:t>Как работает 3</a:t>
            </a:r>
            <a:r>
              <a:rPr lang="en-US" altLang="ru-RU" b="1" dirty="0" smtClean="0">
                <a:latin typeface="Monotype Corsiva" panose="03010101010201010101" pitchFamily="66" charset="0"/>
              </a:rPr>
              <a:t>D</a:t>
            </a:r>
            <a:r>
              <a:rPr lang="ru-RU" altLang="ru-RU" b="1" dirty="0" smtClean="0">
                <a:latin typeface="Monotype Corsiva" panose="03010101010201010101" pitchFamily="66" charset="0"/>
              </a:rPr>
              <a:t> ручка</a:t>
            </a:r>
          </a:p>
        </p:txBody>
      </p:sp>
      <p:pic>
        <p:nvPicPr>
          <p:cNvPr id="512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4160838"/>
            <a:ext cx="1549400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541463"/>
            <a:ext cx="1319212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4560888"/>
            <a:ext cx="1497013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371600"/>
            <a:ext cx="1978025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1716088" y="1595438"/>
            <a:ext cx="5329237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/>
              <a:t>           </a:t>
            </a:r>
            <a:r>
              <a:rPr lang="ru-RU" altLang="ru-RU" sz="1700"/>
              <a:t>1 - Подключаем 3D ручку к обычной электрической розетке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70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/>
              <a:t>         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/>
              <a:t>           2 - Вставляем с торца ручки пластиковую нить нужного цвета.</a:t>
            </a:r>
          </a:p>
        </p:txBody>
      </p:sp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1603375" y="2101850"/>
            <a:ext cx="298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/>
              <a:t>2</a:t>
            </a:r>
          </a:p>
        </p:txBody>
      </p:sp>
      <p:sp>
        <p:nvSpPr>
          <p:cNvPr id="5129" name="TextBox 8"/>
          <p:cNvSpPr txBox="1">
            <a:spLocks noChangeArrowheads="1"/>
          </p:cNvSpPr>
          <p:nvPr/>
        </p:nvSpPr>
        <p:spPr bwMode="auto">
          <a:xfrm>
            <a:off x="1304925" y="2541588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/>
              <a:t>1</a:t>
            </a:r>
          </a:p>
        </p:txBody>
      </p:sp>
      <p:sp>
        <p:nvSpPr>
          <p:cNvPr id="5130" name="TextBox 9"/>
          <p:cNvSpPr txBox="1">
            <a:spLocks noChangeArrowheads="1"/>
          </p:cNvSpPr>
          <p:nvPr/>
        </p:nvSpPr>
        <p:spPr bwMode="auto">
          <a:xfrm>
            <a:off x="2349500" y="3525838"/>
            <a:ext cx="4608513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/>
              <a:t>4 – Выбираем температурный режим, в зависимости от используемого пластика</a:t>
            </a:r>
          </a:p>
        </p:txBody>
      </p:sp>
      <p:sp>
        <p:nvSpPr>
          <p:cNvPr id="5131" name="TextBox 10"/>
          <p:cNvSpPr txBox="1">
            <a:spLocks noChangeArrowheads="1"/>
          </p:cNvSpPr>
          <p:nvPr/>
        </p:nvSpPr>
        <p:spPr bwMode="auto">
          <a:xfrm>
            <a:off x="2314575" y="3041650"/>
            <a:ext cx="47783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 </a:t>
            </a:r>
            <a:r>
              <a:rPr lang="ru-RU" altLang="ru-RU" sz="1700"/>
              <a:t>3 - Установить  нагревающийся носик ручки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7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/>
              <a:t>  </a:t>
            </a:r>
          </a:p>
        </p:txBody>
      </p:sp>
      <p:sp>
        <p:nvSpPr>
          <p:cNvPr id="5132" name="TextBox 11"/>
          <p:cNvSpPr txBox="1">
            <a:spLocks noChangeArrowheads="1"/>
          </p:cNvSpPr>
          <p:nvPr/>
        </p:nvSpPr>
        <p:spPr bwMode="auto">
          <a:xfrm>
            <a:off x="1462088" y="4008438"/>
            <a:ext cx="2841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/>
              <a:t>3</a:t>
            </a:r>
          </a:p>
        </p:txBody>
      </p:sp>
      <p:sp>
        <p:nvSpPr>
          <p:cNvPr id="5133" name="TextBox 12"/>
          <p:cNvSpPr txBox="1">
            <a:spLocks noChangeArrowheads="1"/>
          </p:cNvSpPr>
          <p:nvPr/>
        </p:nvSpPr>
        <p:spPr bwMode="auto">
          <a:xfrm>
            <a:off x="7431088" y="5308600"/>
            <a:ext cx="2841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/>
              <a:t>4</a:t>
            </a:r>
          </a:p>
        </p:txBody>
      </p:sp>
      <p:sp>
        <p:nvSpPr>
          <p:cNvPr id="5134" name="TextBox 14"/>
          <p:cNvSpPr txBox="1">
            <a:spLocks noChangeArrowheads="1"/>
          </p:cNvSpPr>
          <p:nvPr/>
        </p:nvSpPr>
        <p:spPr bwMode="auto">
          <a:xfrm>
            <a:off x="2349500" y="4724400"/>
            <a:ext cx="48085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/>
              <a:t>5 - Включаем кнопку продвижения нити. Совсем немного ждем, пока пластик начнет плавиться, и можно рисовать.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7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/>
              <a:t>6 – После окончания рисования нажать кнопку изъятия пластика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135" name="TextBox 1"/>
          <p:cNvSpPr txBox="1">
            <a:spLocks noChangeArrowheads="1"/>
          </p:cNvSpPr>
          <p:nvPr/>
        </p:nvSpPr>
        <p:spPr bwMode="auto">
          <a:xfrm>
            <a:off x="249238" y="4202113"/>
            <a:ext cx="282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/>
              <a:t>5</a:t>
            </a:r>
          </a:p>
        </p:txBody>
      </p:sp>
      <p:sp>
        <p:nvSpPr>
          <p:cNvPr id="5136" name="TextBox 2"/>
          <p:cNvSpPr txBox="1">
            <a:spLocks noChangeArrowheads="1"/>
          </p:cNvSpPr>
          <p:nvPr/>
        </p:nvSpPr>
        <p:spPr bwMode="auto">
          <a:xfrm>
            <a:off x="8316913" y="4906963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4" descr="3d-ruchka-spider-pen-golubaya-30-metrov-plastik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0" t="12858" b="14964"/>
          <a:stretch/>
        </p:blipFill>
        <p:spPr bwMode="auto">
          <a:xfrm>
            <a:off x="6892119" y="260648"/>
            <a:ext cx="2321429" cy="188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345602"/>
            <a:ext cx="8748712" cy="811213"/>
          </a:xfrm>
        </p:spPr>
        <p:txBody>
          <a:bodyPr>
            <a:normAutofit/>
          </a:bodyPr>
          <a:lstStyle/>
          <a:p>
            <a:r>
              <a:rPr lang="ru-RU" altLang="ru-RU" b="1" dirty="0" smtClean="0">
                <a:latin typeface="Monotype Corsiva" panose="03010101010201010101" pitchFamily="66" charset="0"/>
              </a:rPr>
              <a:t>Меры предосторожности</a:t>
            </a:r>
          </a:p>
        </p:txBody>
      </p:sp>
      <p:pic>
        <p:nvPicPr>
          <p:cNvPr id="9220" name="Picture 2" descr="I:\3D ручка\Картинки\Инструкция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70" y="2924944"/>
            <a:ext cx="18002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 descr="I:\3D ручка\Картинки\Инструкция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724400"/>
            <a:ext cx="172878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323850" y="1268413"/>
            <a:ext cx="6119813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ru-RU" altLang="ru-RU" sz="1700" dirty="0"/>
          </a:p>
          <a:p>
            <a:pPr algn="just">
              <a:spcBef>
                <a:spcPct val="0"/>
              </a:spcBef>
              <a:buClrTx/>
              <a:buSzTx/>
              <a:buFont typeface="Wingdings" pitchFamily="2" charset="2"/>
              <a:buAutoNum type="arabicPeriod"/>
            </a:pPr>
            <a:r>
              <a:rPr lang="ru-RU" altLang="ru-RU" sz="1700" dirty="0"/>
              <a:t>Во время рисования следить за тем, чтобы всегда оставался не менее 10 см пластика снаружи ручки.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/>
          </a:p>
        </p:txBody>
      </p:sp>
      <p:sp>
        <p:nvSpPr>
          <p:cNvPr id="9223" name="TextBox 8"/>
          <p:cNvSpPr txBox="1">
            <a:spLocks noChangeArrowheads="1"/>
          </p:cNvSpPr>
          <p:nvPr/>
        </p:nvSpPr>
        <p:spPr bwMode="auto">
          <a:xfrm>
            <a:off x="323528" y="2150268"/>
            <a:ext cx="856932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dirty="0"/>
              <a:t>Если весь пластик окажется в ручке, он может застрянет там и изделие придется ремонтировать.</a:t>
            </a:r>
          </a:p>
        </p:txBody>
      </p:sp>
      <p:sp>
        <p:nvSpPr>
          <p:cNvPr id="9224" name="TextBox 9"/>
          <p:cNvSpPr txBox="1">
            <a:spLocks noChangeArrowheads="1"/>
          </p:cNvSpPr>
          <p:nvPr/>
        </p:nvSpPr>
        <p:spPr bwMode="auto">
          <a:xfrm>
            <a:off x="2044663" y="2764631"/>
            <a:ext cx="6840537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dirty="0"/>
              <a:t>2. После рисования нажмите кнопку извлечения пластика и аккуратно, не дёргая извлеките оставшийся пластик из ручки. Если сделать это резко вы можете повредить механизм подачи пластика. 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dirty="0"/>
              <a:t>3. Не снимать наконечник (сопло) ручки без консультации технического специалиста, это может привести к поломке креплений.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ru-RU" altLang="ru-RU" sz="1700" dirty="0"/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ru-RU" altLang="ru-RU" sz="17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700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4725144"/>
            <a:ext cx="6696744" cy="2462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700" dirty="0"/>
              <a:t>4. Не разбирайте ручку самостоятельно, если она не работает </a:t>
            </a:r>
            <a:r>
              <a:rPr lang="ru-RU" altLang="ru-RU" sz="1700" dirty="0" smtClean="0"/>
              <a:t>обратитесь к взрослым.</a:t>
            </a:r>
          </a:p>
          <a:p>
            <a:pPr algn="just">
              <a:defRPr/>
            </a:pPr>
            <a:endParaRPr lang="ru-RU" altLang="ru-RU" sz="1700" dirty="0"/>
          </a:p>
          <a:p>
            <a:pPr marL="0" lvl="8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700" dirty="0"/>
              <a:t>5. Работать ручкой нужно осторожно, вовремя работы стальной наконечник разогревается до температуры 230 С. Маленькие дети должны работать под присмотром родителей, чтобы не получить ожог.</a:t>
            </a:r>
          </a:p>
          <a:p>
            <a:pPr marL="0" lvl="8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700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640"/>
            <a:ext cx="9144000" cy="720080"/>
          </a:xfrm>
        </p:spPr>
        <p:txBody>
          <a:bodyPr>
            <a:noAutofit/>
          </a:bodyPr>
          <a:lstStyle/>
          <a:p>
            <a:r>
              <a:rPr lang="ru-RU" altLang="ru-RU" sz="3600" b="1" dirty="0" smtClean="0">
                <a:latin typeface="Monotype Corsiva" panose="03010101010201010101" pitchFamily="66" charset="0"/>
              </a:rPr>
              <a:t> </a:t>
            </a:r>
            <a:br>
              <a:rPr lang="ru-RU" altLang="ru-RU" sz="3600" b="1" dirty="0" smtClean="0">
                <a:latin typeface="Monotype Corsiva" panose="03010101010201010101" pitchFamily="66" charset="0"/>
              </a:rPr>
            </a:br>
            <a:r>
              <a:rPr lang="ru-RU" altLang="ru-RU" sz="3600" b="1" dirty="0" smtClean="0">
                <a:latin typeface="Monotype Corsiva" panose="03010101010201010101" pitchFamily="66" charset="0"/>
              </a:rPr>
              <a:t>3D ручка станет нужным приобретение и помощником: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324544" y="1340768"/>
            <a:ext cx="57606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000" spc="100" dirty="0">
                <a:latin typeface="Arial" panose="020B0604020202020204" pitchFamily="34" charset="0"/>
                <a:cs typeface="Arial" panose="020B0604020202020204" pitchFamily="34" charset="0"/>
              </a:rPr>
              <a:t>        1. </a:t>
            </a:r>
            <a:r>
              <a:rPr lang="ru-RU" altLang="ru-RU" sz="2000" b="1" spc="100" dirty="0">
                <a:latin typeface="Arial" panose="020B0604020202020204" pitchFamily="34" charset="0"/>
                <a:cs typeface="Arial" panose="020B0604020202020204" pitchFamily="34" charset="0"/>
              </a:rPr>
              <a:t>Детям.</a:t>
            </a:r>
          </a:p>
          <a:p>
            <a:pPr marL="609600" indent="-609600"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000" spc="1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altLang="ru-RU" sz="20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altLang="ru-RU" sz="2000" spc="100" dirty="0">
                <a:latin typeface="Arial" panose="020B0604020202020204" pitchFamily="34" charset="0"/>
                <a:cs typeface="Arial" panose="020B0604020202020204" pitchFamily="34" charset="0"/>
              </a:rPr>
              <a:t>Дети – это самые счастливые пользователи </a:t>
            </a:r>
            <a:r>
              <a:rPr lang="ru-RU" altLang="ru-RU" sz="20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3D ручки</a:t>
            </a:r>
            <a:r>
              <a:rPr lang="ru-RU" altLang="ru-RU" sz="2000" spc="100" dirty="0">
                <a:latin typeface="Arial" panose="020B0604020202020204" pitchFamily="34" charset="0"/>
                <a:cs typeface="Arial" panose="020B0604020202020204" pitchFamily="34" charset="0"/>
              </a:rPr>
              <a:t>, для них это волшебная палочка, которая позволяет создавать «живые» рисунки. С помощью нее дети развивают не только фантазию и моторику рук,  но также пространственное мышление.</a:t>
            </a:r>
          </a:p>
          <a:p>
            <a:pPr marL="609600" indent="-609600"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000" spc="1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altLang="ru-RU" sz="20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Рекомендуется использование </a:t>
            </a:r>
            <a:r>
              <a:rPr lang="ru-RU" altLang="ru-RU" sz="2000" spc="100" dirty="0">
                <a:latin typeface="Arial" panose="020B0604020202020204" pitchFamily="34" charset="0"/>
                <a:cs typeface="Arial" panose="020B0604020202020204" pitchFamily="34" charset="0"/>
              </a:rPr>
              <a:t>3D ручку детям от 6 лет. </a:t>
            </a:r>
          </a:p>
        </p:txBody>
      </p:sp>
      <p:pic>
        <p:nvPicPr>
          <p:cNvPr id="2052" name="Picture 4" descr="undefine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84" t="25000" r="16282" b="50000"/>
          <a:stretch/>
        </p:blipFill>
        <p:spPr bwMode="auto">
          <a:xfrm>
            <a:off x="5722430" y="1340768"/>
            <a:ext cx="2933520" cy="26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ctive-mama.com/wp-content/uploads/2017/02/3d-ruchka-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75279"/>
            <a:ext cx="3384376" cy="247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active-mama.com/wp-content/uploads/2017/02/3d-ruchka-1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" t="33554"/>
          <a:stretch/>
        </p:blipFill>
        <p:spPr bwMode="auto">
          <a:xfrm>
            <a:off x="4339988" y="4319048"/>
            <a:ext cx="4562464" cy="218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20080"/>
          </a:xfrm>
        </p:spPr>
        <p:txBody>
          <a:bodyPr>
            <a:noAutofit/>
          </a:bodyPr>
          <a:lstStyle/>
          <a:p>
            <a:r>
              <a:rPr lang="ru-RU" altLang="ru-RU" sz="3600" b="1" dirty="0" smtClean="0">
                <a:latin typeface="Monotype Corsiva" panose="03010101010201010101" pitchFamily="66" charset="0"/>
              </a:rPr>
              <a:t> </a:t>
            </a:r>
            <a:br>
              <a:rPr lang="ru-RU" altLang="ru-RU" sz="3600" b="1" dirty="0" smtClean="0">
                <a:latin typeface="Monotype Corsiva" panose="03010101010201010101" pitchFamily="66" charset="0"/>
              </a:rPr>
            </a:br>
            <a:r>
              <a:rPr lang="ru-RU" altLang="ru-RU" sz="3600" b="1" dirty="0" smtClean="0">
                <a:latin typeface="Monotype Corsiva" panose="03010101010201010101" pitchFamily="66" charset="0"/>
              </a:rPr>
              <a:t>3D ручка станет нужным приобретение и помощником: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3968" y="1196752"/>
            <a:ext cx="468210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altLang="ru-RU" sz="2000" spc="100" dirty="0"/>
              <a:t>  </a:t>
            </a:r>
            <a:r>
              <a:rPr lang="ru-RU" altLang="ru-RU" sz="2000" spc="100" dirty="0" smtClean="0"/>
              <a:t>2</a:t>
            </a:r>
            <a:r>
              <a:rPr lang="ru-RU" altLang="ru-RU" sz="2000" spc="100" dirty="0"/>
              <a:t>. </a:t>
            </a:r>
            <a:r>
              <a:rPr lang="ru-RU" altLang="ru-RU" sz="2000" b="1" spc="100" dirty="0"/>
              <a:t>Дизайнерам, художникам и творческим людям.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000" spc="100" dirty="0"/>
              <a:t>	</a:t>
            </a:r>
            <a:r>
              <a:rPr lang="ru-RU" altLang="ru-RU" sz="2000" spc="100" dirty="0" smtClean="0"/>
              <a:t>С </a:t>
            </a:r>
            <a:r>
              <a:rPr lang="ru-RU" altLang="ru-RU" sz="2000" spc="100" dirty="0"/>
              <a:t>помощью 3</a:t>
            </a:r>
            <a:r>
              <a:rPr lang="en-US" altLang="ru-RU" sz="2000" spc="100" dirty="0"/>
              <a:t>D </a:t>
            </a:r>
            <a:r>
              <a:rPr lang="ru-RU" altLang="ru-RU" sz="2000" spc="100" dirty="0"/>
              <a:t>ручки можно создавать картины, </a:t>
            </a:r>
            <a:r>
              <a:rPr lang="ru-RU" altLang="ru-RU" sz="2000" spc="100" dirty="0" err="1"/>
              <a:t>арт-объекты</a:t>
            </a:r>
            <a:r>
              <a:rPr lang="ru-RU" altLang="ru-RU" sz="2000" spc="100" dirty="0"/>
              <a:t>, объемные объекты, предметы интерьера, декоративные украшения (в том числе в сочетании с другим</a:t>
            </a:r>
            <a:r>
              <a:rPr lang="ru-RU" altLang="ru-RU" sz="2000" dirty="0"/>
              <a:t>и материалами), оригинальные подарки, и многое другое.</a:t>
            </a:r>
          </a:p>
          <a:p>
            <a:pPr algn="ctr">
              <a:defRPr/>
            </a:pPr>
            <a:endParaRPr lang="ru-RU" sz="2000" dirty="0"/>
          </a:p>
        </p:txBody>
      </p:sp>
      <p:pic>
        <p:nvPicPr>
          <p:cNvPr id="10" name="Picture 2" descr="undefin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43577"/>
            <a:ext cx="408045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active-mama.com/wp-content/uploads/2017/02/3d-ruchka-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61048"/>
            <a:ext cx="2241565" cy="287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.dns-shop.ru/up/blog/cache/content_blog/16032_27.1494571337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8" t="23461" r="7188" b="20382"/>
          <a:stretch/>
        </p:blipFill>
        <p:spPr bwMode="auto">
          <a:xfrm>
            <a:off x="323528" y="1170010"/>
            <a:ext cx="3571033" cy="287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26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2" descr="C:\Users\Лена\Desktop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7" y="713638"/>
            <a:ext cx="2538413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4" descr="slid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157788"/>
            <a:ext cx="1982787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" descr="3doodler-plane-full-flight-kit-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068638"/>
            <a:ext cx="25495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4172" y="1336316"/>
            <a:ext cx="554513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000" spc="100" dirty="0" smtClean="0"/>
              <a:t>    </a:t>
            </a:r>
            <a:r>
              <a:rPr lang="ru-RU" altLang="ru-RU" sz="2000" spc="100" dirty="0"/>
              <a:t>3D ручка отличный инструмент для создания макетов, трехмерных моделей и других необходимых изделий. Создать объемный макет или эскиз можно в режиме реального </a:t>
            </a:r>
            <a:r>
              <a:rPr lang="ru-RU" altLang="ru-RU" sz="2000" spc="100" dirty="0" smtClean="0"/>
              <a:t>времени.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830993"/>
            <a:ext cx="70627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000" spc="100" dirty="0"/>
              <a:t>3. </a:t>
            </a:r>
            <a:r>
              <a:rPr lang="ru-RU" altLang="ru-RU" sz="2000" b="1" spc="100" dirty="0"/>
              <a:t>Архитекторам, инженерам и </a:t>
            </a:r>
            <a:r>
              <a:rPr lang="ru-RU" altLang="ru-RU" sz="2000" b="1" spc="100" dirty="0" smtClean="0"/>
              <a:t>конструкторам</a:t>
            </a:r>
            <a:endParaRPr lang="ru-RU" altLang="ru-RU" sz="2000" b="1" spc="100" dirty="0"/>
          </a:p>
        </p:txBody>
      </p:sp>
      <p:sp>
        <p:nvSpPr>
          <p:cNvPr id="9" name="TextBox 8"/>
          <p:cNvSpPr txBox="1"/>
          <p:nvPr/>
        </p:nvSpPr>
        <p:spPr>
          <a:xfrm>
            <a:off x="2784167" y="2884487"/>
            <a:ext cx="62817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80000"/>
              </a:lnSpc>
              <a:defRPr/>
            </a:pPr>
            <a:r>
              <a:rPr lang="ru-RU" altLang="ru-RU" sz="2000" spc="100" dirty="0" smtClean="0"/>
              <a:t>4</a:t>
            </a:r>
            <a:r>
              <a:rPr lang="ru-RU" altLang="ru-RU" sz="2000" spc="100" dirty="0"/>
              <a:t>. </a:t>
            </a:r>
            <a:r>
              <a:rPr lang="ru-RU" altLang="ru-RU" sz="2000" b="1" spc="100" dirty="0"/>
              <a:t>Педагогам (детские кружки, школы, ВУЗы)</a:t>
            </a:r>
          </a:p>
          <a:p>
            <a:pPr marL="285750" indent="-285750"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000" spc="100" dirty="0" smtClean="0"/>
              <a:t>    </a:t>
            </a:r>
            <a:r>
              <a:rPr lang="ru-RU" altLang="ru-RU" sz="2000" spc="100" dirty="0"/>
              <a:t>Это отличная возможность научить детей создавать трехмерные объекты своими </a:t>
            </a:r>
            <a:r>
              <a:rPr lang="ru-RU" altLang="ru-RU" sz="2000" spc="100" dirty="0" smtClean="0"/>
              <a:t>руками - объемные фигуры, конструкции, картины или модели.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-1" y="4549676"/>
            <a:ext cx="687546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000" spc="100" dirty="0" smtClean="0"/>
              <a:t>Ручка </a:t>
            </a:r>
            <a:r>
              <a:rPr lang="ru-RU" altLang="ru-RU" sz="2000" spc="100" dirty="0"/>
              <a:t>найдет применение во всех областях и будет отличным дополнением к теоретическим знаниям. </a:t>
            </a:r>
            <a:r>
              <a:rPr lang="ru-RU" altLang="ru-RU" sz="2000" spc="100" dirty="0" smtClean="0"/>
              <a:t>  Помимо </a:t>
            </a:r>
            <a:r>
              <a:rPr lang="ru-RU" altLang="ru-RU" sz="2000" spc="100" dirty="0"/>
              <a:t>этого, ручка всегда пригодится в быту. Большая часть пластмассовых изделий дома и игрушек сделаны из ABS пластика, которым рисует 3D ручка. Вы всегда сможет починить и склеить сломанные вещи с помощью 3</a:t>
            </a:r>
            <a:r>
              <a:rPr lang="en-US" altLang="ru-RU" sz="2000" spc="100" dirty="0"/>
              <a:t>D </a:t>
            </a:r>
            <a:r>
              <a:rPr lang="ru-RU" altLang="ru-RU" sz="2000" spc="100" dirty="0"/>
              <a:t>ручки и пластика</a:t>
            </a:r>
            <a:endParaRPr lang="ru-RU" sz="2000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78096" y="0"/>
            <a:ext cx="9144000" cy="713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ru-RU" altLang="ru-RU" sz="3400" b="1" dirty="0" smtClean="0">
                <a:latin typeface="Monotype Corsiva" panose="03010101010201010101" pitchFamily="66" charset="0"/>
              </a:rPr>
              <a:t> </a:t>
            </a:r>
            <a:br>
              <a:rPr lang="ru-RU" altLang="ru-RU" sz="3400" b="1" dirty="0" smtClean="0">
                <a:latin typeface="Monotype Corsiva" panose="03010101010201010101" pitchFamily="66" charset="0"/>
              </a:rPr>
            </a:br>
            <a:r>
              <a:rPr lang="ru-RU" altLang="ru-RU" sz="3400" b="1" dirty="0" smtClean="0">
                <a:latin typeface="Monotype Corsiva" panose="03010101010201010101" pitchFamily="66" charset="0"/>
              </a:rPr>
              <a:t>3D ручка станет нужным приобретение и помощником: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4016"/>
            <a:ext cx="8892480" cy="6525344"/>
          </a:xfrm>
        </p:spPr>
        <p:txBody>
          <a:bodyPr/>
          <a:lstStyle/>
          <a:p>
            <a:r>
              <a:rPr lang="ru-RU" sz="2800" b="1" dirty="0"/>
              <a:t>Цель работы:</a:t>
            </a:r>
            <a:r>
              <a:rPr lang="ru-RU" sz="2800" dirty="0"/>
              <a:t> </a:t>
            </a:r>
            <a:r>
              <a:rPr lang="ru-RU" b="1" dirty="0">
                <a:latin typeface="Monotype Corsiva" panose="03010101010201010101" pitchFamily="66" charset="0"/>
              </a:rPr>
              <a:t>изучить устройство 3D ручки и </a:t>
            </a:r>
            <a:r>
              <a:rPr lang="ru-RU" b="1" dirty="0" smtClean="0">
                <a:latin typeface="Monotype Corsiva" panose="03010101010201010101" pitchFamily="66" charset="0"/>
              </a:rPr>
              <a:t>найти </a:t>
            </a:r>
            <a:r>
              <a:rPr lang="ru-RU" b="1" dirty="0">
                <a:latin typeface="Monotype Corsiva" panose="03010101010201010101" pitchFamily="66" charset="0"/>
              </a:rPr>
              <a:t>возможности практического применения 3D </a:t>
            </a:r>
            <a:r>
              <a:rPr lang="ru-RU" b="1" dirty="0" smtClean="0">
                <a:latin typeface="Monotype Corsiva" panose="03010101010201010101" pitchFamily="66" charset="0"/>
              </a:rPr>
              <a:t>ручки.</a:t>
            </a:r>
            <a:endParaRPr lang="ru-RU" b="1" dirty="0">
              <a:latin typeface="Monotype Corsiva" panose="03010101010201010101" pitchFamily="66" charset="0"/>
            </a:endParaRPr>
          </a:p>
          <a:p>
            <a:r>
              <a:rPr lang="ru-RU" sz="2800" b="1" dirty="0"/>
              <a:t>Цель исследования:</a:t>
            </a:r>
            <a:r>
              <a:rPr lang="ru-RU" sz="2800" dirty="0"/>
              <a:t> </a:t>
            </a:r>
            <a:r>
              <a:rPr lang="ru-RU" b="1" dirty="0">
                <a:latin typeface="Monotype Corsiva" panose="03010101010201010101" pitchFamily="66" charset="0"/>
              </a:rPr>
              <a:t>Изучить </a:t>
            </a:r>
            <a:r>
              <a:rPr lang="ru-RU" b="1" dirty="0" smtClean="0">
                <a:latin typeface="Monotype Corsiva" panose="03010101010201010101" pitchFamily="66" charset="0"/>
              </a:rPr>
              <a:t>эволюцию «ручки».</a:t>
            </a:r>
            <a:endParaRPr lang="ru-RU" b="1" dirty="0">
              <a:latin typeface="Monotype Corsiva" panose="03010101010201010101" pitchFamily="66" charset="0"/>
            </a:endParaRPr>
          </a:p>
          <a:p>
            <a:r>
              <a:rPr lang="ru-RU" sz="2800" b="1" dirty="0"/>
              <a:t>Задачи исследования:</a:t>
            </a:r>
            <a:endParaRPr lang="ru-RU" sz="2800" dirty="0"/>
          </a:p>
          <a:p>
            <a:pPr lvl="0"/>
            <a:r>
              <a:rPr lang="ru-RU" b="1" dirty="0">
                <a:latin typeface="Monotype Corsiva" panose="03010101010201010101" pitchFamily="66" charset="0"/>
              </a:rPr>
              <a:t>Изучить историю эволюции ручки;</a:t>
            </a:r>
          </a:p>
          <a:p>
            <a:pPr lvl="0"/>
            <a:r>
              <a:rPr lang="ru-RU" b="1" dirty="0">
                <a:latin typeface="Monotype Corsiva" panose="03010101010201010101" pitchFamily="66" charset="0"/>
              </a:rPr>
              <a:t>Изучить устройство и принцип работы 3D ручки;</a:t>
            </a:r>
          </a:p>
          <a:p>
            <a:pPr lvl="0"/>
            <a:r>
              <a:rPr lang="ru-RU" b="1" dirty="0">
                <a:latin typeface="Monotype Corsiva" panose="03010101010201010101" pitchFamily="66" charset="0"/>
              </a:rPr>
              <a:t>Выявить возможность практического применения 3D ручки;</a:t>
            </a:r>
          </a:p>
          <a:p>
            <a:pPr lvl="0"/>
            <a:r>
              <a:rPr lang="ru-RU" b="1" dirty="0">
                <a:latin typeface="Monotype Corsiva" panose="03010101010201010101" pitchFamily="66" charset="0"/>
              </a:rPr>
              <a:t>Рассмотреть перспективы развития технологии 3D печати.</a:t>
            </a:r>
          </a:p>
          <a:p>
            <a:r>
              <a:rPr lang="ru-RU" sz="2800" b="1" dirty="0"/>
              <a:t>Объект исследования.</a:t>
            </a:r>
            <a:r>
              <a:rPr lang="ru-RU" sz="2800" dirty="0"/>
              <a:t> </a:t>
            </a:r>
            <a:r>
              <a:rPr lang="ru-RU" sz="2800" b="1" dirty="0" smtClean="0">
                <a:latin typeface="Monotype Corsiva" panose="03010101010201010101" pitchFamily="66" charset="0"/>
              </a:rPr>
              <a:t>«Ручки»  </a:t>
            </a:r>
            <a:r>
              <a:rPr lang="ru-RU" sz="2800" b="1" dirty="0">
                <a:latin typeface="Monotype Corsiva" panose="03010101010201010101" pitchFamily="66" charset="0"/>
              </a:rPr>
              <a:t>и 3D ручки.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4497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Krjpaeva\Desktop\конфер 2018\20180215_0932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" r="25186"/>
          <a:stretch/>
        </p:blipFill>
        <p:spPr bwMode="auto">
          <a:xfrm>
            <a:off x="1089447" y="4202746"/>
            <a:ext cx="1822833" cy="238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0164517"/>
              </p:ext>
            </p:extLst>
          </p:nvPr>
        </p:nvGraphicFramePr>
        <p:xfrm>
          <a:off x="107504" y="1040542"/>
          <a:ext cx="4968552" cy="3160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119559" y="116632"/>
            <a:ext cx="95173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900" b="1" dirty="0" smtClean="0">
                <a:latin typeface="Monotype Corsiva" panose="03010101010201010101" pitchFamily="66" charset="0"/>
              </a:rPr>
              <a:t>Результаты  анкетирования</a:t>
            </a:r>
            <a:r>
              <a:rPr lang="en-US" sz="3900" b="1" dirty="0" smtClean="0">
                <a:latin typeface="Monotype Corsiva" panose="03010101010201010101" pitchFamily="66" charset="0"/>
              </a:rPr>
              <a:t>  </a:t>
            </a:r>
            <a:r>
              <a:rPr lang="ru-RU" sz="3900" b="1" dirty="0" smtClean="0">
                <a:latin typeface="Monotype Corsiva" panose="03010101010201010101" pitchFamily="66" charset="0"/>
              </a:rPr>
              <a:t> и мастер - класса</a:t>
            </a:r>
            <a:endParaRPr lang="ru-RU" sz="3900" b="1" dirty="0">
              <a:latin typeface="Monotype Corsiva" panose="03010101010201010101" pitchFamily="66" charset="0"/>
            </a:endParaRPr>
          </a:p>
        </p:txBody>
      </p:sp>
      <p:pic>
        <p:nvPicPr>
          <p:cNvPr id="6146" name="Picture 2" descr="C:\Users\Krjpaeva\Desktop\конфер 2018\20180215_14423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7"/>
          <a:stretch/>
        </p:blipFill>
        <p:spPr bwMode="auto">
          <a:xfrm rot="5400000">
            <a:off x="5760526" y="1133613"/>
            <a:ext cx="251949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4407587"/>
              </p:ext>
            </p:extLst>
          </p:nvPr>
        </p:nvGraphicFramePr>
        <p:xfrm>
          <a:off x="3851920" y="3356992"/>
          <a:ext cx="504056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2720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5" t="3191" r="6444" b="23243"/>
          <a:stretch/>
        </p:blipFill>
        <p:spPr>
          <a:xfrm>
            <a:off x="6732240" y="175629"/>
            <a:ext cx="2199640" cy="40597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9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67" t="23083" r="19403" b="8657"/>
          <a:stretch/>
        </p:blipFill>
        <p:spPr>
          <a:xfrm rot="19358219">
            <a:off x="6161589" y="3866664"/>
            <a:ext cx="2967603" cy="23726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4" t="8120" r="30676" b="13775"/>
          <a:stretch/>
        </p:blipFill>
        <p:spPr>
          <a:xfrm>
            <a:off x="2771800" y="260648"/>
            <a:ext cx="3439019" cy="33727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1" t="33433" r="34925" b="27363"/>
          <a:stretch/>
        </p:blipFill>
        <p:spPr>
          <a:xfrm rot="19353005">
            <a:off x="2990784" y="3588752"/>
            <a:ext cx="3302219" cy="2602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37" t="31841" r="13730" b="22851"/>
          <a:stretch/>
        </p:blipFill>
        <p:spPr>
          <a:xfrm rot="5400000">
            <a:off x="-549326" y="1119023"/>
            <a:ext cx="3905947" cy="20162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54" t="8435" r="4735" b="8634"/>
          <a:stretch/>
        </p:blipFill>
        <p:spPr>
          <a:xfrm rot="3095498">
            <a:off x="776950" y="3714398"/>
            <a:ext cx="2319375" cy="2928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28" y="1351325"/>
            <a:ext cx="8443998" cy="48660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679250">
            <a:off x="2581020" y="3523726"/>
            <a:ext cx="5256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672C94"/>
                </a:solidFill>
                <a:latin typeface="Segoe Script" panose="020B0504020000000003" pitchFamily="34" charset="0"/>
              </a:rPr>
              <a:t>за внимание!</a:t>
            </a:r>
            <a:endParaRPr lang="ru-RU" sz="6000" b="1" i="1" dirty="0">
              <a:solidFill>
                <a:srgbClr val="672C94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87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4800" b="1" dirty="0" smtClean="0">
                <a:latin typeface="Monotype Corsiva" panose="03010101010201010101" pitchFamily="66" charset="0"/>
              </a:rPr>
              <a:t>Более 6 тысяч лет назад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9992" y="1340768"/>
            <a:ext cx="4536504" cy="5184576"/>
          </a:xfrm>
        </p:spPr>
        <p:txBody>
          <a:bodyPr/>
          <a:lstStyle/>
          <a:p>
            <a:pPr algn="ctr" eaLnBrk="1" hangingPunct="1"/>
            <a:r>
              <a:rPr lang="ru-RU" altLang="ru-RU" sz="2400" dirty="0" smtClean="0">
                <a:latin typeface="+mj-lt"/>
              </a:rPr>
              <a:t>Люди писали или даже не писали, а рисовали рисунки, которые обозначали разные слова, пальцем на глине, камнем или обгорелой палочкой – углем – на скале. </a:t>
            </a:r>
          </a:p>
          <a:p>
            <a:pPr algn="ctr" eaLnBrk="1" hangingPunct="1"/>
            <a:r>
              <a:rPr lang="ru-RU" altLang="ru-RU" sz="2400" dirty="0" smtClean="0">
                <a:latin typeface="+mj-lt"/>
              </a:rPr>
              <a:t>Позже, люди писали деревянными, костяными или бронзовыми палочками на сырых глиняных дощечках </a:t>
            </a:r>
          </a:p>
          <a:p>
            <a:pPr algn="ctr" eaLnBrk="1" hangingPunct="1"/>
            <a:endParaRPr lang="ru-RU" altLang="ru-RU" sz="2400" dirty="0" smtClean="0">
              <a:latin typeface="+mj-lt"/>
            </a:endParaRPr>
          </a:p>
          <a:p>
            <a:pPr algn="ctr" eaLnBrk="1" hangingPunct="1"/>
            <a:endParaRPr lang="ru-RU" altLang="ru-RU" sz="2400" dirty="0" smtClean="0">
              <a:latin typeface="+mj-lt"/>
            </a:endParaRPr>
          </a:p>
        </p:txBody>
      </p:sp>
      <p:pic>
        <p:nvPicPr>
          <p:cNvPr id="5124" name="Picture 5" descr="НаскальныйРисунок коп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268760"/>
            <a:ext cx="2448272" cy="34640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452" y="3645024"/>
            <a:ext cx="1785539" cy="3088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50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latin typeface="Monotype Corsiva" panose="03010101010201010101" pitchFamily="66" charset="0"/>
              </a:rPr>
              <a:t>Более 5 тысяч лет назад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707904" y="1268760"/>
            <a:ext cx="3600450" cy="1972816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2800" dirty="0" smtClean="0"/>
              <a:t>В древнем Египте писали кисточками  из тростника на папирусе</a:t>
            </a:r>
          </a:p>
          <a:p>
            <a:pPr algn="ctr" eaLnBrk="1" hangingPunct="1"/>
            <a:endParaRPr lang="ru-RU" altLang="ru-RU" sz="2800" dirty="0" smtClean="0"/>
          </a:p>
        </p:txBody>
      </p:sp>
      <p:pic>
        <p:nvPicPr>
          <p:cNvPr id="7172" name="Picture 7" descr="ЕгипетскийПисец коп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1029751"/>
            <a:ext cx="2255540" cy="3191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67744" y="3267210"/>
            <a:ext cx="687625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 kern="0" dirty="0" smtClean="0">
                <a:latin typeface="Monotype Corsiva" panose="03010101010201010101" pitchFamily="66" charset="0"/>
              </a:rPr>
              <a:t>Примерно 3 тысячи 300 лет назад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283968" y="4221088"/>
            <a:ext cx="410368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ru-RU" altLang="ru-RU" sz="2800" kern="0" dirty="0" smtClean="0"/>
              <a:t>Писали металлическими  палочками  - стилусами на восковых  дощечках -  </a:t>
            </a:r>
            <a:r>
              <a:rPr lang="ru-RU" altLang="ru-RU" sz="2800" kern="0" dirty="0" err="1" smtClean="0"/>
              <a:t>таблетах</a:t>
            </a:r>
            <a:endParaRPr lang="ru-RU" altLang="ru-RU" sz="2800" kern="0" dirty="0" smtClean="0"/>
          </a:p>
          <a:p>
            <a:pPr algn="ctr" eaLnBrk="1" hangingPunct="1"/>
            <a:endParaRPr lang="ru-RU" altLang="ru-RU" sz="2800" kern="0" dirty="0" smtClean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6" t="11498" r="7297" b="20769"/>
          <a:stretch/>
        </p:blipFill>
        <p:spPr bwMode="auto">
          <a:xfrm>
            <a:off x="1763688" y="4301825"/>
            <a:ext cx="2520280" cy="236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92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>
          <a:xfrm>
            <a:off x="107504" y="3645024"/>
            <a:ext cx="9150109" cy="504056"/>
          </a:xfrm>
        </p:spPr>
        <p:txBody>
          <a:bodyPr/>
          <a:lstStyle/>
          <a:p>
            <a:pPr algn="l" eaLnBrk="1" hangingPunct="1"/>
            <a:r>
              <a:rPr lang="ru-RU" altLang="ru-RU" b="1" dirty="0" smtClean="0">
                <a:latin typeface="Monotype Corsiva" panose="03010101010201010101" pitchFamily="66" charset="0"/>
              </a:rPr>
              <a:t>Примерно с VI по XVIII века нашей эры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48064" y="4652963"/>
            <a:ext cx="3538736" cy="14732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2800" dirty="0" smtClean="0"/>
              <a:t>Люди писали гусиными перьями на пергаменте (телячьей коже)</a:t>
            </a:r>
          </a:p>
        </p:txBody>
      </p:sp>
      <p:pic>
        <p:nvPicPr>
          <p:cNvPr id="9221" name="Picture 9" descr="ГусПероРи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93096"/>
            <a:ext cx="3800966" cy="2372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8" r="1899" b="35832"/>
          <a:stretch/>
        </p:blipFill>
        <p:spPr bwMode="auto">
          <a:xfrm>
            <a:off x="644967" y="1268760"/>
            <a:ext cx="391157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-27384"/>
            <a:ext cx="8229600" cy="77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kern="0" dirty="0" smtClean="0">
                <a:latin typeface="Monotype Corsiva" panose="03010101010201010101" pitchFamily="66" charset="0"/>
              </a:rPr>
              <a:t>В  XI - XIII веках нашей эры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4067944" y="786482"/>
            <a:ext cx="5076056" cy="485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indent="0" algn="ctr" eaLnBrk="1" hangingPunct="1">
              <a:buFontTx/>
              <a:buNone/>
            </a:pPr>
            <a:r>
              <a:rPr lang="ru-RU" altLang="ru-RU" sz="2800" kern="0" dirty="0" smtClean="0"/>
              <a:t>Писали на бересте специальными заостренными палочками – </a:t>
            </a:r>
            <a:r>
              <a:rPr lang="ru-RU" altLang="ru-RU" sz="2800" kern="0" dirty="0" err="1" smtClean="0"/>
              <a:t>писалами</a:t>
            </a:r>
            <a:r>
              <a:rPr lang="ru-RU" altLang="ru-RU" sz="2800" kern="0" dirty="0" smtClean="0"/>
              <a:t>. </a:t>
            </a:r>
          </a:p>
          <a:p>
            <a:pPr indent="20638" algn="ctr" eaLnBrk="1" hangingPunct="1">
              <a:buFontTx/>
              <a:buNone/>
            </a:pPr>
            <a:r>
              <a:rPr lang="ru-RU" altLang="ru-RU" sz="2800" kern="0" dirty="0" smtClean="0"/>
              <a:t>Писало было очень похоже на римский стилус</a:t>
            </a:r>
          </a:p>
        </p:txBody>
      </p:sp>
    </p:spTree>
    <p:extLst>
      <p:ext uri="{BB962C8B-B14F-4D97-AF65-F5344CB8AC3E}">
        <p14:creationId xmlns:p14="http://schemas.microsoft.com/office/powerpoint/2010/main" val="238533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 smtClean="0">
                <a:latin typeface="Monotype Corsiva" panose="03010101010201010101" pitchFamily="66" charset="0"/>
              </a:rPr>
              <a:t>В  начале XI</a:t>
            </a:r>
            <a:r>
              <a:rPr lang="en-US" altLang="ru-RU" b="1" dirty="0" smtClean="0">
                <a:latin typeface="Monotype Corsiva" panose="03010101010201010101" pitchFamily="66" charset="0"/>
              </a:rPr>
              <a:t>X</a:t>
            </a:r>
            <a:r>
              <a:rPr lang="ru-RU" altLang="ru-RU" b="1" dirty="0" smtClean="0">
                <a:latin typeface="Monotype Corsiva" panose="03010101010201010101" pitchFamily="66" charset="0"/>
              </a:rPr>
              <a:t> века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88024" y="3645024"/>
            <a:ext cx="3600450" cy="2692896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2800" dirty="0" smtClean="0"/>
              <a:t>Изобрели </a:t>
            </a:r>
            <a:r>
              <a:rPr lang="ru-RU" altLang="ru-RU" sz="2800" b="1" dirty="0" smtClean="0"/>
              <a:t>стальные перья. </a:t>
            </a:r>
            <a:r>
              <a:rPr lang="ru-RU" altLang="ru-RU" sz="2800" dirty="0" smtClean="0"/>
              <a:t>Потом их стали делать не только из стали,  но и серебра и даже золота</a:t>
            </a:r>
          </a:p>
        </p:txBody>
      </p:sp>
      <p:pic>
        <p:nvPicPr>
          <p:cNvPr id="5122" name="Picture 2" descr="http://class-fizika.narod.ru/instrum/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58453"/>
            <a:ext cx="3942458" cy="172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retro.cc/images/carandas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7" b="18052"/>
          <a:stretch/>
        </p:blipFill>
        <p:spPr bwMode="auto">
          <a:xfrm>
            <a:off x="269590" y="1583140"/>
            <a:ext cx="4286250" cy="166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88024" y="1507712"/>
            <a:ext cx="41044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Карандаш</a:t>
            </a:r>
            <a:r>
              <a:rPr lang="ru-RU" sz="2800" dirty="0"/>
              <a:t> как пишущее средство известен уже более четырех столетий.</a:t>
            </a:r>
          </a:p>
        </p:txBody>
      </p:sp>
    </p:spTree>
    <p:extLst>
      <p:ext uri="{BB962C8B-B14F-4D97-AF65-F5344CB8AC3E}">
        <p14:creationId xmlns:p14="http://schemas.microsoft.com/office/powerpoint/2010/main" val="174299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>
          <a:xfrm>
            <a:off x="714400" y="260648"/>
            <a:ext cx="3178696" cy="1143000"/>
          </a:xfrm>
        </p:spPr>
        <p:txBody>
          <a:bodyPr/>
          <a:lstStyle/>
          <a:p>
            <a:pPr algn="l" eaLnBrk="1" hangingPunct="1"/>
            <a:r>
              <a:rPr lang="ru-RU" altLang="ru-RU" b="1" dirty="0" smtClean="0">
                <a:latin typeface="Monotype Corsiva" panose="03010101010201010101" pitchFamily="66" charset="0"/>
              </a:rPr>
              <a:t>1884 год 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67944" y="836712"/>
            <a:ext cx="4402832" cy="2448272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ru-RU" altLang="ru-RU" sz="2800" b="1" dirty="0" err="1" smtClean="0"/>
              <a:t>Левис</a:t>
            </a:r>
            <a:r>
              <a:rPr lang="ru-RU" altLang="ru-RU" sz="2800" b="1" dirty="0" smtClean="0"/>
              <a:t> </a:t>
            </a:r>
            <a:r>
              <a:rPr lang="ru-RU" altLang="ru-RU" sz="2800" b="1" dirty="0" err="1" smtClean="0"/>
              <a:t>Эдсон</a:t>
            </a:r>
            <a:r>
              <a:rPr lang="ru-RU" altLang="ru-RU" sz="2800" b="1" dirty="0" smtClean="0"/>
              <a:t> </a:t>
            </a:r>
            <a:r>
              <a:rPr lang="ru-RU" altLang="ru-RU" sz="2800" b="1" dirty="0" err="1" smtClean="0"/>
              <a:t>Ватерман</a:t>
            </a:r>
            <a:r>
              <a:rPr lang="ru-RU" altLang="ru-RU" sz="2800" b="1" dirty="0" smtClean="0"/>
              <a:t> </a:t>
            </a:r>
            <a:r>
              <a:rPr lang="ru-RU" altLang="ru-RU" sz="2800" dirty="0" smtClean="0"/>
              <a:t>изобрел ручку, заправляемую  чернилами - «вечную» или «самопишущую»</a:t>
            </a:r>
          </a:p>
        </p:txBody>
      </p:sp>
      <p:pic>
        <p:nvPicPr>
          <p:cNvPr id="12292" name="Picture 12" descr="ВечнаяРучка коп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1281984"/>
            <a:ext cx="2880320" cy="22296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27409"/>
            <a:ext cx="3096344" cy="2133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211960" y="3978659"/>
            <a:ext cx="4536504" cy="212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ru-RU" altLang="ru-RU" sz="2800" kern="0" dirty="0" smtClean="0"/>
              <a:t>В Венгрии братья-химики </a:t>
            </a:r>
            <a:r>
              <a:rPr lang="ru-RU" altLang="ru-RU" sz="2800" b="1" kern="0" dirty="0" err="1" smtClean="0"/>
              <a:t>Ласло</a:t>
            </a:r>
            <a:r>
              <a:rPr lang="ru-RU" altLang="ru-RU" sz="2800" b="1" kern="0" dirty="0" smtClean="0"/>
              <a:t> и Георг </a:t>
            </a:r>
            <a:r>
              <a:rPr lang="ru-RU" altLang="ru-RU" sz="2800" b="1" kern="0" dirty="0" err="1" smtClean="0"/>
              <a:t>Биро</a:t>
            </a:r>
            <a:r>
              <a:rPr lang="ru-RU" altLang="ru-RU" sz="2800" b="1" kern="0" dirty="0" smtClean="0"/>
              <a:t> </a:t>
            </a:r>
            <a:r>
              <a:rPr lang="ru-RU" altLang="ru-RU" sz="2800" kern="0" dirty="0" smtClean="0"/>
              <a:t>изобрели шариковую ручку с густой пастой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27584" y="3407159"/>
            <a:ext cx="295232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b="1" kern="0" dirty="0" smtClean="0">
                <a:latin typeface="Monotype Corsiva" panose="03010101010201010101" pitchFamily="66" charset="0"/>
              </a:rPr>
              <a:t>1938 год </a:t>
            </a:r>
          </a:p>
        </p:txBody>
      </p:sp>
    </p:spTree>
    <p:extLst>
      <p:ext uri="{BB962C8B-B14F-4D97-AF65-F5344CB8AC3E}">
        <p14:creationId xmlns:p14="http://schemas.microsoft.com/office/powerpoint/2010/main" val="115801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4968552" cy="1143000"/>
          </a:xfrm>
        </p:spPr>
        <p:txBody>
          <a:bodyPr/>
          <a:lstStyle/>
          <a:p>
            <a:pPr algn="l" eaLnBrk="1" hangingPunct="1"/>
            <a:r>
              <a:rPr lang="ru-RU" altLang="ru-RU" b="1" dirty="0" smtClean="0">
                <a:latin typeface="Monotype Corsiva" panose="03010101010201010101" pitchFamily="66" charset="0"/>
              </a:rPr>
              <a:t>60-е годы XX века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91910" y="980728"/>
            <a:ext cx="3888432" cy="2016224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2800" dirty="0" smtClean="0"/>
              <a:t>В Японии изобрели ручку с наконечником из фетра. Ее стали называть фломастер </a:t>
            </a:r>
          </a:p>
        </p:txBody>
      </p:sp>
      <p:pic>
        <p:nvPicPr>
          <p:cNvPr id="14340" name="Picture 7" descr="Фломастер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196752"/>
            <a:ext cx="3888468" cy="20293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25710" y="3212976"/>
            <a:ext cx="6310416" cy="839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b="1" kern="0" dirty="0" smtClean="0">
                <a:latin typeface="Monotype Corsiva" panose="03010101010201010101" pitchFamily="66" charset="0"/>
              </a:rPr>
              <a:t>В  </a:t>
            </a:r>
            <a:r>
              <a:rPr lang="en-US" altLang="ru-RU" b="1" kern="0" dirty="0" smtClean="0">
                <a:latin typeface="Monotype Corsiva" panose="03010101010201010101" pitchFamily="66" charset="0"/>
              </a:rPr>
              <a:t>90-</a:t>
            </a:r>
            <a:r>
              <a:rPr lang="ru-RU" altLang="ru-RU" b="1" kern="0" dirty="0" smtClean="0">
                <a:latin typeface="Monotype Corsiva" panose="03010101010201010101" pitchFamily="66" charset="0"/>
              </a:rPr>
              <a:t>е годы прошлого века</a:t>
            </a:r>
          </a:p>
        </p:txBody>
      </p:sp>
      <p:pic>
        <p:nvPicPr>
          <p:cNvPr id="6" name="Picture 7" descr="Ролле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87" y="4052579"/>
            <a:ext cx="2262861" cy="2728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935901" y="4048628"/>
            <a:ext cx="3600450" cy="246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r>
              <a:rPr lang="ru-RU" altLang="ru-RU" sz="2800" kern="0" dirty="0" smtClean="0"/>
              <a:t>Появились роллеры – шариковые ручки с очень маленьким шариком и менее вязкими чернилами</a:t>
            </a:r>
          </a:p>
        </p:txBody>
      </p:sp>
    </p:spTree>
    <p:extLst>
      <p:ext uri="{BB962C8B-B14F-4D97-AF65-F5344CB8AC3E}">
        <p14:creationId xmlns:p14="http://schemas.microsoft.com/office/powerpoint/2010/main" val="334361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altLang="ru-RU" sz="4000" smtClean="0"/>
              <a:t>1997 год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779912" y="908720"/>
            <a:ext cx="5040560" cy="2016224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ru-RU" altLang="ru-RU" sz="2800" dirty="0" smtClean="0"/>
              <a:t>Появилась ручка, которую не нужно сжимать в пальцах - супер-пен или ринг-пен, в переводе «ручка-кольцо»</a:t>
            </a:r>
          </a:p>
        </p:txBody>
      </p:sp>
      <p:pic>
        <p:nvPicPr>
          <p:cNvPr id="16388" name="Picture 10" descr="RingpenИнтернет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124744"/>
            <a:ext cx="2963603" cy="28803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0" name="Picture 2" descr="https://i.ytimg.com/vi/WgWjCF6TYCs/maxresdefau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2" t="16028" r="6542" b="7619"/>
          <a:stretch/>
        </p:blipFill>
        <p:spPr bwMode="auto">
          <a:xfrm>
            <a:off x="4499992" y="3140968"/>
            <a:ext cx="360040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4253235"/>
            <a:ext cx="22227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 2013 год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508518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/>
              <a:t>3</a:t>
            </a:r>
            <a:r>
              <a:rPr lang="en-US" sz="3200" b="1" dirty="0" smtClean="0"/>
              <a:t>D</a:t>
            </a:r>
            <a:r>
              <a:rPr lang="en-US" sz="3200" dirty="0" smtClean="0"/>
              <a:t> - </a:t>
            </a:r>
            <a:r>
              <a:rPr lang="ru-RU" sz="3200" dirty="0" smtClean="0"/>
              <a:t>это инструмент, способный рисовать в воздухе.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4318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dc6497489a0ff61e6e6bf2a1ab235af58d4f1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1535</TotalTime>
  <Words>813</Words>
  <Application>Microsoft Office PowerPoint</Application>
  <PresentationFormat>Экран (4:3)</PresentationFormat>
  <Paragraphs>104</Paragraphs>
  <Slides>22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Оформление по умолчанию</vt:lpstr>
      <vt:lpstr>1_Оформление по умолчанию</vt:lpstr>
      <vt:lpstr>Тема Office</vt:lpstr>
      <vt:lpstr>«Ручка: вчера и сегодня»</vt:lpstr>
      <vt:lpstr>Презентация PowerPoint</vt:lpstr>
      <vt:lpstr>Более 6 тысяч лет назад</vt:lpstr>
      <vt:lpstr>Более 5 тысяч лет назад</vt:lpstr>
      <vt:lpstr>Примерно с VI по XVIII века нашей эры</vt:lpstr>
      <vt:lpstr>В  начале XIX века</vt:lpstr>
      <vt:lpstr>1884 год </vt:lpstr>
      <vt:lpstr>60-е годы XX века</vt:lpstr>
      <vt:lpstr>1997 год</vt:lpstr>
      <vt:lpstr>Презентация PowerPoint</vt:lpstr>
      <vt:lpstr>Презентация PowerPoint</vt:lpstr>
      <vt:lpstr>Набор инструментов для рисования  3D ручкой</vt:lpstr>
      <vt:lpstr> ABS пластик </vt:lpstr>
      <vt:lpstr>Презентация PowerPoint</vt:lpstr>
      <vt:lpstr>Как работает 3D ручка</vt:lpstr>
      <vt:lpstr>Меры предосторожности</vt:lpstr>
      <vt:lpstr>  3D ручка станет нужным приобретение и помощником: </vt:lpstr>
      <vt:lpstr>  3D ручка станет нужным приобретение и помощником: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User</cp:lastModifiedBy>
  <cp:revision>116</cp:revision>
  <dcterms:created xsi:type="dcterms:W3CDTF">2016-04-03T12:58:15Z</dcterms:created>
  <dcterms:modified xsi:type="dcterms:W3CDTF">2019-05-09T13:30:14Z</dcterms:modified>
</cp:coreProperties>
</file>