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7" r:id="rId4"/>
    <p:sldId id="263" r:id="rId5"/>
    <p:sldId id="260" r:id="rId6"/>
    <p:sldId id="264" r:id="rId7"/>
    <p:sldId id="268" r:id="rId8"/>
    <p:sldId id="265" r:id="rId9"/>
    <p:sldId id="262" r:id="rId10"/>
    <p:sldId id="267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EF1CB-6642-4877-9BDC-FD98980ED625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495D1-DE47-43FB-9CAF-800FBC53C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4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495D1-DE47-43FB-9CAF-800FBC53CDB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7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66B1-2833-4684-B4F6-D7F5048E4289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40E28-7E6C-4850-81E5-983D8743F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3B6-31F2-413B-B49F-26F6BA3C12DC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9C40-7BED-4C89-ABF3-11224BA8B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EDAD-C71D-4715-B261-775C97D2228F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09A6-F9D2-43CE-8460-169E4453F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C54D1-6D16-47B2-B967-989853F76866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568F-805F-4EB6-9BEF-33DD2068A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0788-BF0A-420D-8B45-C98CE07DC89C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BD7A-9999-4F7A-B49A-517542E64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1EA0-B21C-47A5-899D-45597BAD5A7B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1C1D4-62B7-4474-8901-61708AC2F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417CC-E994-4EF3-9787-D1414AFA7675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F63A-3861-48AD-B516-D73C4AA85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3459-51DE-4BBE-B1ED-032C54F9D724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5765-E9C3-4416-AB8F-B916B0C80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E097B-D5EE-460B-B996-E552E89D97AA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7E30-102A-4613-9959-159E01415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9C18-D498-418F-A531-3CC74CB8B4B0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330DF-EE86-4ED6-81F3-B4710DF60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A3BE-33B6-49F5-B439-9F9FC4F9B3D6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25A-B139-476E-BDDF-3DD6A9250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AA2CCC-F290-4C44-B298-92BF8308100A}" type="datetimeFigureOut">
              <a:rPr lang="ru-RU"/>
              <a:pPr>
                <a:defRPr/>
              </a:pPr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8E6182-4C75-44E8-ABC1-8E28EEECA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331" y="1061676"/>
            <a:ext cx="7992888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/>
              <a:t>Журавлёва Надежда Николаевна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Муниципальное бюджетное общеобразовательное учреждение </a:t>
            </a:r>
            <a:r>
              <a:rPr lang="ru-RU" sz="1600" dirty="0" smtClean="0"/>
              <a:t>«</a:t>
            </a:r>
            <a:r>
              <a:rPr lang="ru-RU" sz="1600" dirty="0"/>
              <a:t>Гимназия» 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ru-RU" sz="1600" dirty="0"/>
              <a:t>Республика Хакасия, город Черногорск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873016" cy="4063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568" y="2967335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/>
              <a:t>НЕМЕЦКИЙ-ПЕРВЫЙ ВТОРОЙ ИНОСТРАННЫЙ. </a:t>
            </a: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ПРАКТИКО-ОРИЕНТИРОВАННЫЙ ПРОЕКТ </a:t>
            </a: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ПО ТЕМЕ «КАНИКУЛЫ», </a:t>
            </a: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5 КЛАСС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8860" y="5805264"/>
            <a:ext cx="49502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Четвертый Всероссийский методический фестиваль</a:t>
            </a:r>
            <a:endParaRPr lang="ru-RU" sz="1400" dirty="0">
              <a:solidFill>
                <a:srgbClr val="0070C0"/>
              </a:solidFill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"Педагогическое творчество"</a:t>
            </a:r>
            <a:endParaRPr lang="ru-RU" sz="1400" dirty="0">
              <a:solidFill>
                <a:srgbClr val="0070C0"/>
              </a:solidFill>
            </a:endParaRP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2020 год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84065"/>
              </p:ext>
            </p:extLst>
          </p:nvPr>
        </p:nvGraphicFramePr>
        <p:xfrm>
          <a:off x="1187450" y="2708275"/>
          <a:ext cx="7128966" cy="3685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3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3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0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47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0—4 слов и выражений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5—10 слов и выражений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11—15 слов и выражений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выучил /а за урок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могу составить предложения, используя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допускаю ошибки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оцениваю урок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оцениваю урок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Улыбающееся лицо 7"/>
          <p:cNvSpPr/>
          <p:nvPr/>
        </p:nvSpPr>
        <p:spPr>
          <a:xfrm flipH="1">
            <a:off x="3643313" y="5330825"/>
            <a:ext cx="346075" cy="346075"/>
          </a:xfrm>
          <a:prstGeom prst="smileyFace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5175250" y="5330825"/>
            <a:ext cx="360363" cy="358775"/>
          </a:xfrm>
          <a:prstGeom prst="smileyFace">
            <a:avLst>
              <a:gd name="adj" fmla="val -62"/>
            </a:avLst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0" name="Улыбающееся лицо 9"/>
          <p:cNvSpPr/>
          <p:nvPr/>
        </p:nvSpPr>
        <p:spPr>
          <a:xfrm>
            <a:off x="6678613" y="5330825"/>
            <a:ext cx="360362" cy="358775"/>
          </a:xfrm>
          <a:prstGeom prst="smileyFace">
            <a:avLst>
              <a:gd name="adj" fmla="val -4653"/>
            </a:avLst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20018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800" dirty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de-DE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ERGEBNISSE</a:t>
            </a:r>
            <a:br>
              <a:rPr lang="de-DE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Die Kommunikationssituation war nah den Lernenden. Sie sprachen über sich und ihre Welt. Die Schüler trainierten flüssiges Sprechen  mit natürlichem Sprechtempo, indem </a:t>
            </a:r>
            <a:br>
              <a:rPr lang="de-DE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sie sich viel bewegten.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" y="908720"/>
            <a:ext cx="8873430" cy="51125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6000" b="1" dirty="0" smtClean="0">
                <a:latin typeface="Times New Roman" pitchFamily="18" charset="0"/>
                <a:cs typeface="Times New Roman" pitchFamily="18" charset="0"/>
              </a:rPr>
              <a:t>Vielen Dank </a:t>
            </a:r>
            <a:br>
              <a:rPr lang="de-DE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6000" b="1" dirty="0" smtClean="0">
                <a:latin typeface="Times New Roman" pitchFamily="18" charset="0"/>
                <a:cs typeface="Times New Roman" pitchFamily="18" charset="0"/>
              </a:rPr>
              <a:t>für Ihre </a:t>
            </a:r>
            <a:br>
              <a:rPr lang="de-DE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6000" b="1" dirty="0" smtClean="0">
                <a:latin typeface="Times New Roman" pitchFamily="18" charset="0"/>
                <a:cs typeface="Times New Roman" pitchFamily="18" charset="0"/>
              </a:rPr>
              <a:t>Aufmerksamkeit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404813"/>
            <a:ext cx="8642350" cy="4248150"/>
          </a:xfrm>
        </p:spPr>
        <p:txBody>
          <a:bodyPr/>
          <a:lstStyle/>
          <a:p>
            <a:r>
              <a:rPr lang="de-DE" smtClean="0"/>
              <a:t/>
            </a:r>
            <a:br>
              <a:rPr lang="de-DE" smtClean="0"/>
            </a:br>
            <a:r>
              <a:rPr lang="de-DE" sz="3100" smtClean="0">
                <a:latin typeface="Times New Roman" pitchFamily="18" charset="0"/>
                <a:cs typeface="Times New Roman" pitchFamily="18" charset="0"/>
              </a:rPr>
              <a:t>FORMULAR ZUR DOKUMENTATION EINES PRAXISERKUNDUNGSPROJEKTS</a:t>
            </a:r>
            <a:br>
              <a:rPr lang="de-DE" sz="3100" smtClean="0"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323850" y="692150"/>
            <a:ext cx="85693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NAME: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Nadeshda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Shurawlewa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DATUM: 10.03.2020</a:t>
            </a:r>
          </a:p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MEINE LERNGRUPPE: 5. Klasse (9 Schüler/innen) SPRACHNIVEAU</a:t>
            </a:r>
            <a:r>
              <a:rPr lang="de-DE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A1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INSTITUTION</a:t>
            </a:r>
            <a:r>
              <a:rPr lang="de-DE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Gymnasium,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Tschernogorsk</a:t>
            </a:r>
            <a:endParaRPr lang="de-DE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1.PEP-FRAGESTELLUNG</a:t>
            </a:r>
          </a:p>
          <a:p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Wenn ich die Automatisierungsübungen benutzen werde, könnten die Schüler mehr neue Wörter/ Redewendungen zum Thema im Gedächtnis behalten und in der Rede verwenden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395288" y="-217488"/>
            <a:ext cx="8353425" cy="538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/>
            </a:r>
            <a:br>
              <a:rPr lang="de-DE">
                <a:latin typeface="Calibri" pitchFamily="34" charset="0"/>
              </a:rPr>
            </a:br>
            <a:endParaRPr lang="de-DE" sz="2800">
              <a:latin typeface="Calibri" pitchFamily="34" charset="0"/>
            </a:endParaRPr>
          </a:p>
          <a:p>
            <a:pPr algn="ctr"/>
            <a:r>
              <a:rPr lang="de-DE" sz="2800">
                <a:latin typeface="Times New Roman" pitchFamily="18" charset="0"/>
                <a:cs typeface="Times New Roman" pitchFamily="18" charset="0"/>
              </a:rPr>
              <a:t>2. DIE BEZUGS</a:t>
            </a:r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DARSTELLUNG</a:t>
            </a:r>
          </a:p>
          <a:p>
            <a:pPr algn="ctr"/>
            <a:endParaRPr lang="de-DE" sz="280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>
                <a:latin typeface="Times New Roman" pitchFamily="18" charset="0"/>
                <a:cs typeface="Times New Roman" pitchFamily="18" charset="0"/>
              </a:rPr>
              <a:t> *Im Unterricht werden Redemittel vermittelt und formelhafte Wendungen (Chunks) auswendig gelernt</a:t>
            </a:r>
          </a:p>
          <a:p>
            <a:endParaRPr lang="de-DE" sz="280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>
                <a:latin typeface="Times New Roman" pitchFamily="18" charset="0"/>
                <a:cs typeface="Times New Roman" pitchFamily="18" charset="0"/>
              </a:rPr>
              <a:t>*Durch die Automatisierung </a:t>
            </a:r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produzieren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 die Lernenden  auswendig gelerntes Ganzes </a:t>
            </a:r>
          </a:p>
          <a:p>
            <a:endParaRPr lang="de-DE" sz="280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>
                <a:latin typeface="Times New Roman" pitchFamily="18" charset="0"/>
                <a:cs typeface="Times New Roman" pitchFamily="18" charset="0"/>
              </a:rPr>
              <a:t>*Die Schüler sprechen </a:t>
            </a:r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mühelos, spontan und fließend, ohne Pausen zu machen </a:t>
            </a:r>
            <a:r>
              <a:rPr lang="de-DE">
                <a:latin typeface="Calibri" pitchFamily="34" charset="0"/>
              </a:rPr>
              <a:t/>
            </a:r>
            <a:br>
              <a:rPr lang="de-DE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988" y="322263"/>
            <a:ext cx="8713787" cy="2555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sz="3100" dirty="0" smtClean="0">
                <a:latin typeface="Times New Roman" pitchFamily="18" charset="0"/>
                <a:cs typeface="Times New Roman" pitchFamily="18" charset="0"/>
              </a:rPr>
              <a:t>       3.BESCHREIBUNG DER DURCHFÜHRUNG DES                           		PRAXISERKUNDUNGSPROJEKTS</a:t>
            </a:r>
            <a:br>
              <a:rPr lang="de-DE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Thema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Ferien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S. 82 (die letzte Stunde)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.Ordnet die </a:t>
            </a:r>
            <a:r>
              <a:rPr lang="de-DE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Wörter/ Redewendungen </a:t>
            </a:r>
            <a:r>
              <a:rPr lang="de-DE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zu</a:t>
            </a:r>
            <a:r>
              <a:rPr lang="de-DE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44550"/>
              </p:ext>
            </p:extLst>
          </p:nvPr>
        </p:nvGraphicFramePr>
        <p:xfrm>
          <a:off x="153988" y="1844820"/>
          <a:ext cx="8820844" cy="4896555"/>
        </p:xfrm>
        <a:graphic>
          <a:graphicData uri="http://schemas.openxmlformats.org/drawingml/2006/table">
            <a:tbl>
              <a:tblPr firstRow="1" firstCol="1" bandRow="1"/>
              <a:tblGrid>
                <a:gridCol w="46290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Eis </a:t>
                      </a:r>
                      <a:r>
                        <a:rPr lang="de-DE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есть мороженое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im Meer schwimmen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плавать в море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 und im Wasser gern </a:t>
                      </a:r>
                      <a:r>
                        <a:rPr lang="de-DE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охотно находиться у воды и в воде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Wasserski </a:t>
                      </a:r>
                      <a:r>
                        <a:rPr lang="de-DE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кататься на водных лыжах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surfen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заниматься сёрфингом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mit dem Boot </a:t>
                      </a:r>
                      <a:r>
                        <a:rPr lang="de-DE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кататься на лодке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 Schwimmbad gehen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ходить в бассейн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lange </a:t>
                      </a:r>
                      <a:r>
                        <a:rPr lang="de-DE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долго спать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eine Paty machen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устраивать вечеринку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grillen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жарить на гриле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 den Bergen wandern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ходить в горы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Großeltern besuchen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посещать бабушку и дедушку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weg</a:t>
                      </a:r>
                      <a:r>
                        <a:rPr lang="de-DE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уезжать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Freunde </a:t>
                      </a:r>
                      <a:r>
                        <a:rPr lang="de-DE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treffen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встречаться с друзьями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6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im Garten feiern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праздновать в саду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28" marR="35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6436" name="Rectangle 1"/>
          <p:cNvSpPr>
            <a:spLocks noChangeArrowheads="1"/>
          </p:cNvSpPr>
          <p:nvPr/>
        </p:nvSpPr>
        <p:spPr bwMode="auto">
          <a:xfrm>
            <a:off x="1954213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116632"/>
            <a:ext cx="8568952" cy="4247317"/>
          </a:xfrm>
          <a:prstGeom prst="rect">
            <a:avLst/>
          </a:prstGeom>
          <a:blipFill rotWithShape="1">
            <a:blip r:embed="rId2"/>
            <a:stretch>
              <a:fillRect l="-1422" t="-1435" r="-120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22389"/>
              </p:ext>
            </p:extLst>
          </p:nvPr>
        </p:nvGraphicFramePr>
        <p:xfrm>
          <a:off x="323850" y="361950"/>
          <a:ext cx="8569325" cy="613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Документ" r:id="rId4" imgW="9303183" imgH="6657381" progId="Word.Document.12">
                  <p:embed/>
                </p:oleObj>
              </mc:Choice>
              <mc:Fallback>
                <p:oleObj name="Документ" r:id="rId4" imgW="9303183" imgH="6657381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61950"/>
                        <a:ext cx="8569325" cy="6132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79388" y="333375"/>
            <a:ext cx="38877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4.Karussell</a:t>
            </a:r>
          </a:p>
          <a:p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5.Was machst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du in den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de-D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Ferien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de-DE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94749"/>
              </p:ext>
            </p:extLst>
          </p:nvPr>
        </p:nvGraphicFramePr>
        <p:xfrm>
          <a:off x="179388" y="1844675"/>
          <a:ext cx="8425060" cy="4896550"/>
        </p:xfrm>
        <a:graphic>
          <a:graphicData uri="http://schemas.openxmlformats.org/drawingml/2006/table">
            <a:tbl>
              <a:tblPr firstRow="1" firstCol="1" bandRow="1"/>
              <a:tblGrid>
                <a:gridCol w="4032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 du gern Eis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Schwimmst du gern im Meer?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Fährst du gern Wasserski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Bist du gern am und im Wasser?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Fährst du gern mit dem Boot?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Surfst du gern</a:t>
                      </a: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Schläfst du gern lange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Gehst du gern</a:t>
                      </a:r>
                      <a:r>
                        <a:rPr lang="de-DE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ins Schwimmbad?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Fährst du gern weg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Machst du gern eine </a:t>
                      </a:r>
                      <a:r>
                        <a:rPr lang="de-DE" sz="2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Paty</a:t>
                      </a: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Triffst du gern Freunde</a:t>
                      </a: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Wanderst du gern in den Bergen?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Feierst du gern im Garten?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Besuchst du gern Großeltern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Grillst du gern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1200" cy="1354137"/>
          </a:xfrm>
        </p:spPr>
        <p:txBody>
          <a:bodyPr/>
          <a:lstStyle/>
          <a:p>
            <a:r>
              <a:rPr lang="de-DE" sz="2800" smtClean="0">
                <a:latin typeface="Times New Roman" pitchFamily="18" charset="0"/>
                <a:cs typeface="Times New Roman" pitchFamily="18" charset="0"/>
              </a:rPr>
              <a:t>4.REFLEXION DER ERGEBNISSE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557338"/>
            <a:ext cx="7704137" cy="473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6e6f9891c6fc8352b994fba9ef522698b3e1b9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314</Words>
  <Application>Microsoft Office PowerPoint</Application>
  <PresentationFormat>Экран (4:3)</PresentationFormat>
  <Paragraphs>101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Документ</vt:lpstr>
      <vt:lpstr>Презентация PowerPoint</vt:lpstr>
      <vt:lpstr> FORMULAR ZUR DOKUMENTATION EINES PRAXISERKUNDUNGSPROJEKTS </vt:lpstr>
      <vt:lpstr>Презентация PowerPoint</vt:lpstr>
      <vt:lpstr>Презентация PowerPoint</vt:lpstr>
      <vt:lpstr>       3.BESCHREIBUNG DER DURCHFÜHRUNG DES                             PRAXISERKUNDUNGSPROJEKTS Thema «Ferien» S. 82 (die letzte Stunde) 1.Ordnet die Wörter/ Redewendungen zu  </vt:lpstr>
      <vt:lpstr>Презентация PowerPoint</vt:lpstr>
      <vt:lpstr>Презентация PowerPoint</vt:lpstr>
      <vt:lpstr>Презентация PowerPoint</vt:lpstr>
      <vt:lpstr>4.REFLEXION DER ERGEBNISSE</vt:lpstr>
      <vt:lpstr>5. ERGEBNISSE Die Kommunikationssituation war nah den Lernenden. Sie sprachen über sich und ihre Welt. Die Schüler trainierten flüssiges Sprechen  mit natürlichem Sprechtempo, indem  sie sich viel bewegten.</vt:lpstr>
      <vt:lpstr>Vielen Dank  für Ihre  Aufmerksamkeit</vt:lpstr>
    </vt:vector>
  </TitlesOfParts>
  <Manager>Куккшкина</Manager>
  <Company>Наукоград СМИ;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 ZUR DOKUMENTATION EINES PRAXISERKUNDUNGSPROJEKTS</dc:title>
  <dc:subject>Педагогическое творчество</dc:subject>
  <dc:creator>Наукоград СМИ</dc:creator>
  <cp:lastModifiedBy>User</cp:lastModifiedBy>
  <cp:revision>36</cp:revision>
  <dcterms:created xsi:type="dcterms:W3CDTF">2019-05-26T03:25:29Z</dcterms:created>
  <dcterms:modified xsi:type="dcterms:W3CDTF">2020-09-26T07:14:42Z</dcterms:modified>
</cp:coreProperties>
</file>